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tif" ContentType="image/tif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Lst>
  <p:sldSz cx="32399288" cy="43200638"/>
  <p:notesSz cx="6858000" cy="9144000"/>
  <p:embeddedFontLst>
    <p:embeddedFont>
      <p:font typeface="Calibri" panose="020F0502020204030204" pitchFamily="34" charset="0"/>
      <p:regular r:id="rId3"/>
      <p:bold r:id="rId4"/>
      <p:italic r:id="rId5"/>
      <p:boldItalic r:id="rId6"/>
    </p:embeddedFont>
    <p:embeddedFont>
      <p:font typeface="Tahoma" panose="020B0604030504040204" pitchFamily="34" charset="0"/>
      <p:regular r:id="rId7"/>
      <p:bold r:id="rId8"/>
    </p:embeddedFont>
    <p:embeddedFont>
      <p:font typeface="Cambria Math" panose="02040503050406030204" pitchFamily="18" charset="0"/>
      <p:regular r:id="rId9"/>
    </p:embeddedFont>
  </p:embeddedFontLst>
  <p:defaultTextStyle>
    <a:defPPr>
      <a:defRPr lang="it-IT"/>
    </a:defPPr>
    <a:lvl1pPr marL="0" algn="l" defTabSz="4319882" rtl="0" eaLnBrk="1" latinLnBrk="0" hangingPunct="1">
      <a:defRPr sz="8530" kern="1200">
        <a:solidFill>
          <a:schemeClr val="tx1"/>
        </a:solidFill>
        <a:latin typeface="+mn-lt"/>
        <a:ea typeface="+mn-ea"/>
        <a:cs typeface="+mn-cs"/>
      </a:defRPr>
    </a:lvl1pPr>
    <a:lvl2pPr marL="2159941" algn="l" defTabSz="4319882" rtl="0" eaLnBrk="1" latinLnBrk="0" hangingPunct="1">
      <a:defRPr sz="8530" kern="1200">
        <a:solidFill>
          <a:schemeClr val="tx1"/>
        </a:solidFill>
        <a:latin typeface="+mn-lt"/>
        <a:ea typeface="+mn-ea"/>
        <a:cs typeface="+mn-cs"/>
      </a:defRPr>
    </a:lvl2pPr>
    <a:lvl3pPr marL="4319882" algn="l" defTabSz="4319882" rtl="0" eaLnBrk="1" latinLnBrk="0" hangingPunct="1">
      <a:defRPr sz="8530" kern="1200">
        <a:solidFill>
          <a:schemeClr val="tx1"/>
        </a:solidFill>
        <a:latin typeface="+mn-lt"/>
        <a:ea typeface="+mn-ea"/>
        <a:cs typeface="+mn-cs"/>
      </a:defRPr>
    </a:lvl3pPr>
    <a:lvl4pPr marL="6479822" algn="l" defTabSz="4319882" rtl="0" eaLnBrk="1" latinLnBrk="0" hangingPunct="1">
      <a:defRPr sz="8530" kern="1200">
        <a:solidFill>
          <a:schemeClr val="tx1"/>
        </a:solidFill>
        <a:latin typeface="+mn-lt"/>
        <a:ea typeface="+mn-ea"/>
        <a:cs typeface="+mn-cs"/>
      </a:defRPr>
    </a:lvl4pPr>
    <a:lvl5pPr marL="8639763" algn="l" defTabSz="4319882" rtl="0" eaLnBrk="1" latinLnBrk="0" hangingPunct="1">
      <a:defRPr sz="8530" kern="1200">
        <a:solidFill>
          <a:schemeClr val="tx1"/>
        </a:solidFill>
        <a:latin typeface="+mn-lt"/>
        <a:ea typeface="+mn-ea"/>
        <a:cs typeface="+mn-cs"/>
      </a:defRPr>
    </a:lvl5pPr>
    <a:lvl6pPr marL="10799704" algn="l" defTabSz="4319882" rtl="0" eaLnBrk="1" latinLnBrk="0" hangingPunct="1">
      <a:defRPr sz="8530" kern="1200">
        <a:solidFill>
          <a:schemeClr val="tx1"/>
        </a:solidFill>
        <a:latin typeface="+mn-lt"/>
        <a:ea typeface="+mn-ea"/>
        <a:cs typeface="+mn-cs"/>
      </a:defRPr>
    </a:lvl6pPr>
    <a:lvl7pPr marL="12959645" algn="l" defTabSz="4319882" rtl="0" eaLnBrk="1" latinLnBrk="0" hangingPunct="1">
      <a:defRPr sz="8530" kern="1200">
        <a:solidFill>
          <a:schemeClr val="tx1"/>
        </a:solidFill>
        <a:latin typeface="+mn-lt"/>
        <a:ea typeface="+mn-ea"/>
        <a:cs typeface="+mn-cs"/>
      </a:defRPr>
    </a:lvl7pPr>
    <a:lvl8pPr marL="15119586" algn="l" defTabSz="4319882" rtl="0" eaLnBrk="1" latinLnBrk="0" hangingPunct="1">
      <a:defRPr sz="8530" kern="1200">
        <a:solidFill>
          <a:schemeClr val="tx1"/>
        </a:solidFill>
        <a:latin typeface="+mn-lt"/>
        <a:ea typeface="+mn-ea"/>
        <a:cs typeface="+mn-cs"/>
      </a:defRPr>
    </a:lvl8pPr>
    <a:lvl9pPr marL="17279527" algn="l" defTabSz="4319882" rtl="0" eaLnBrk="1" latinLnBrk="0" hangingPunct="1">
      <a:defRPr sz="853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607" userDrawn="1">
          <p15:clr>
            <a:srgbClr val="A4A3A4"/>
          </p15:clr>
        </p15:guide>
        <p15:guide id="2" pos="1020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ile medio 2 - Color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snapVertSplitter="1" vertBarState="minimized">
    <p:restoredLeft sz="13427" autoAdjust="0"/>
    <p:restoredTop sz="94660"/>
  </p:normalViewPr>
  <p:slideViewPr>
    <p:cSldViewPr>
      <p:cViewPr varScale="1">
        <p:scale>
          <a:sx n="10" d="100"/>
          <a:sy n="10" d="100"/>
        </p:scale>
        <p:origin x="1333" y="3"/>
      </p:cViewPr>
      <p:guideLst>
        <p:guide orient="horz" pos="13607"/>
        <p:guide pos="1020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6.fntdata"/><Relationship Id="rId13" Type="http://schemas.openxmlformats.org/officeDocument/2006/relationships/tableStyles" Target="tableStyles.xml"/><Relationship Id="rId3" Type="http://schemas.openxmlformats.org/officeDocument/2006/relationships/font" Target="fonts/font1.fntdata"/><Relationship Id="rId7" Type="http://schemas.openxmlformats.org/officeDocument/2006/relationships/font" Target="fonts/font5.fntdata"/><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4.fntdata"/><Relationship Id="rId11" Type="http://schemas.openxmlformats.org/officeDocument/2006/relationships/viewProps" Target="viewProps.xml"/><Relationship Id="rId5" Type="http://schemas.openxmlformats.org/officeDocument/2006/relationships/font" Target="fonts/font3.fntdata"/><Relationship Id="rId10" Type="http://schemas.openxmlformats.org/officeDocument/2006/relationships/presProps" Target="presProps.xml"/><Relationship Id="rId4" Type="http://schemas.openxmlformats.org/officeDocument/2006/relationships/font" Target="fonts/font2.fntdata"/><Relationship Id="rId9" Type="http://schemas.openxmlformats.org/officeDocument/2006/relationships/font" Target="fonts/font7.fntdata"/></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719924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1619966" y="1730030"/>
            <a:ext cx="29159359" cy="7200106"/>
          </a:xfrm>
          <a:prstGeom prst="rect">
            <a:avLst/>
          </a:prstGeom>
        </p:spPr>
        <p:txBody>
          <a:bodyPr/>
          <a:lstStyle/>
          <a:p>
            <a:r>
              <a:rPr lang="it-IT"/>
              <a:t>Fare clic per modificare lo stile del titolo</a:t>
            </a:r>
          </a:p>
        </p:txBody>
      </p:sp>
      <p:sp>
        <p:nvSpPr>
          <p:cNvPr id="3" name="Segnaposto testo verticale 2"/>
          <p:cNvSpPr>
            <a:spLocks noGrp="1"/>
          </p:cNvSpPr>
          <p:nvPr>
            <p:ph type="body" orient="vert" idx="1"/>
          </p:nvPr>
        </p:nvSpPr>
        <p:spPr>
          <a:xfrm>
            <a:off x="1619966" y="10080152"/>
            <a:ext cx="29159359" cy="28510424"/>
          </a:xfrm>
          <a:prstGeom prst="rect">
            <a:avLst/>
          </a:prstGeo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a:xfrm>
            <a:off x="1619966" y="40040595"/>
            <a:ext cx="7559834" cy="2300034"/>
          </a:xfrm>
          <a:prstGeom prst="rect">
            <a:avLst/>
          </a:prstGeom>
        </p:spPr>
        <p:txBody>
          <a:bodyPr/>
          <a:lstStyle/>
          <a:p>
            <a:fld id="{14D9E277-B5F7-4152-8A5D-B7C8626FC261}" type="datetimeFigureOut">
              <a:rPr lang="it-IT" smtClean="0"/>
              <a:t>30/08/2019</a:t>
            </a:fld>
            <a:endParaRPr lang="it-IT"/>
          </a:p>
        </p:txBody>
      </p:sp>
      <p:sp>
        <p:nvSpPr>
          <p:cNvPr id="5" name="Segnaposto piè di pagina 4"/>
          <p:cNvSpPr>
            <a:spLocks noGrp="1"/>
          </p:cNvSpPr>
          <p:nvPr>
            <p:ph type="ftr" sz="quarter" idx="11"/>
          </p:nvPr>
        </p:nvSpPr>
        <p:spPr>
          <a:xfrm>
            <a:off x="11069757" y="40040595"/>
            <a:ext cx="10259775" cy="2300034"/>
          </a:xfrm>
          <a:prstGeom prst="rect">
            <a:avLst/>
          </a:prstGeom>
        </p:spPr>
        <p:txBody>
          <a:bodyPr/>
          <a:lstStyle/>
          <a:p>
            <a:endParaRPr lang="it-IT"/>
          </a:p>
        </p:txBody>
      </p:sp>
      <p:sp>
        <p:nvSpPr>
          <p:cNvPr id="6" name="Segnaposto numero diapositiva 5"/>
          <p:cNvSpPr>
            <a:spLocks noGrp="1"/>
          </p:cNvSpPr>
          <p:nvPr>
            <p:ph type="sldNum" sz="quarter" idx="12"/>
          </p:nvPr>
        </p:nvSpPr>
        <p:spPr>
          <a:xfrm>
            <a:off x="23219491" y="40040595"/>
            <a:ext cx="7559834" cy="2300034"/>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1280581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4742328" y="8170127"/>
            <a:ext cx="20092058" cy="174172569"/>
          </a:xfrm>
          <a:prstGeom prst="rect">
            <a:avLst/>
          </a:prstGeo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466152" y="8170127"/>
            <a:ext cx="59736187" cy="174172569"/>
          </a:xfrm>
          <a:prstGeom prst="rect">
            <a:avLst/>
          </a:prstGeo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a:xfrm>
            <a:off x="1619966" y="40040595"/>
            <a:ext cx="7559834" cy="2300034"/>
          </a:xfrm>
          <a:prstGeom prst="rect">
            <a:avLst/>
          </a:prstGeom>
        </p:spPr>
        <p:txBody>
          <a:bodyPr/>
          <a:lstStyle/>
          <a:p>
            <a:fld id="{14D9E277-B5F7-4152-8A5D-B7C8626FC261}" type="datetimeFigureOut">
              <a:rPr lang="it-IT" smtClean="0"/>
              <a:t>30/08/2019</a:t>
            </a:fld>
            <a:endParaRPr lang="it-IT"/>
          </a:p>
        </p:txBody>
      </p:sp>
      <p:sp>
        <p:nvSpPr>
          <p:cNvPr id="5" name="Segnaposto piè di pagina 4"/>
          <p:cNvSpPr>
            <a:spLocks noGrp="1"/>
          </p:cNvSpPr>
          <p:nvPr>
            <p:ph type="ftr" sz="quarter" idx="11"/>
          </p:nvPr>
        </p:nvSpPr>
        <p:spPr>
          <a:xfrm>
            <a:off x="11069757" y="40040595"/>
            <a:ext cx="10259775" cy="2300034"/>
          </a:xfrm>
          <a:prstGeom prst="rect">
            <a:avLst/>
          </a:prstGeom>
        </p:spPr>
        <p:txBody>
          <a:bodyPr/>
          <a:lstStyle/>
          <a:p>
            <a:endParaRPr lang="it-IT"/>
          </a:p>
        </p:txBody>
      </p:sp>
      <p:sp>
        <p:nvSpPr>
          <p:cNvPr id="6" name="Segnaposto numero diapositiva 5"/>
          <p:cNvSpPr>
            <a:spLocks noGrp="1"/>
          </p:cNvSpPr>
          <p:nvPr>
            <p:ph type="sldNum" sz="quarter" idx="12"/>
          </p:nvPr>
        </p:nvSpPr>
        <p:spPr>
          <a:xfrm>
            <a:off x="23219491" y="40040595"/>
            <a:ext cx="7559834" cy="2300034"/>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1255720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1619966" y="1730030"/>
            <a:ext cx="29159359" cy="7200106"/>
          </a:xfrm>
          <a:prstGeom prst="rect">
            <a:avLst/>
          </a:prstGeom>
        </p:spPr>
        <p:txBody>
          <a:bodyPr/>
          <a:lstStyle/>
          <a:p>
            <a:r>
              <a:rPr lang="it-IT"/>
              <a:t>Fare clic per modificare lo stile del titolo</a:t>
            </a:r>
          </a:p>
        </p:txBody>
      </p:sp>
      <p:sp>
        <p:nvSpPr>
          <p:cNvPr id="3" name="Segnaposto contenuto 2"/>
          <p:cNvSpPr>
            <a:spLocks noGrp="1"/>
          </p:cNvSpPr>
          <p:nvPr>
            <p:ph idx="1"/>
          </p:nvPr>
        </p:nvSpPr>
        <p:spPr>
          <a:xfrm>
            <a:off x="1619966" y="10080152"/>
            <a:ext cx="29159359" cy="28510424"/>
          </a:xfrm>
          <a:prstGeom prst="rect">
            <a:avLst/>
          </a:prstGeo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a:xfrm>
            <a:off x="1619966" y="40040595"/>
            <a:ext cx="7559834" cy="2300034"/>
          </a:xfrm>
          <a:prstGeom prst="rect">
            <a:avLst/>
          </a:prstGeom>
        </p:spPr>
        <p:txBody>
          <a:bodyPr/>
          <a:lstStyle/>
          <a:p>
            <a:fld id="{14D9E277-B5F7-4152-8A5D-B7C8626FC261}" type="datetimeFigureOut">
              <a:rPr lang="it-IT" smtClean="0"/>
              <a:t>30/08/2019</a:t>
            </a:fld>
            <a:endParaRPr lang="it-IT"/>
          </a:p>
        </p:txBody>
      </p:sp>
      <p:sp>
        <p:nvSpPr>
          <p:cNvPr id="5" name="Segnaposto piè di pagina 4"/>
          <p:cNvSpPr>
            <a:spLocks noGrp="1"/>
          </p:cNvSpPr>
          <p:nvPr>
            <p:ph type="ftr" sz="quarter" idx="11"/>
          </p:nvPr>
        </p:nvSpPr>
        <p:spPr>
          <a:xfrm>
            <a:off x="11069757" y="40040595"/>
            <a:ext cx="10259775" cy="2300034"/>
          </a:xfrm>
          <a:prstGeom prst="rect">
            <a:avLst/>
          </a:prstGeom>
        </p:spPr>
        <p:txBody>
          <a:bodyPr/>
          <a:lstStyle/>
          <a:p>
            <a:endParaRPr lang="it-IT"/>
          </a:p>
        </p:txBody>
      </p:sp>
      <p:sp>
        <p:nvSpPr>
          <p:cNvPr id="6" name="Segnaposto numero diapositiva 5"/>
          <p:cNvSpPr>
            <a:spLocks noGrp="1"/>
          </p:cNvSpPr>
          <p:nvPr>
            <p:ph type="sldNum" sz="quarter" idx="12"/>
          </p:nvPr>
        </p:nvSpPr>
        <p:spPr>
          <a:xfrm>
            <a:off x="23219491" y="40040595"/>
            <a:ext cx="7559834" cy="2300034"/>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3266912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2559320" y="27760413"/>
            <a:ext cx="27539395" cy="8580126"/>
          </a:xfrm>
          <a:prstGeom prst="rect">
            <a:avLst/>
          </a:prstGeom>
        </p:spPr>
        <p:txBody>
          <a:bodyPr anchor="t"/>
          <a:lstStyle>
            <a:lvl1pPr algn="l">
              <a:defRPr sz="14400" b="1" cap="all"/>
            </a:lvl1pPr>
          </a:lstStyle>
          <a:p>
            <a:r>
              <a:rPr lang="it-IT"/>
              <a:t>Fare clic per modificare lo stile del titolo</a:t>
            </a:r>
          </a:p>
        </p:txBody>
      </p:sp>
      <p:sp>
        <p:nvSpPr>
          <p:cNvPr id="3" name="Segnaposto testo 2"/>
          <p:cNvSpPr>
            <a:spLocks noGrp="1"/>
          </p:cNvSpPr>
          <p:nvPr>
            <p:ph type="body" idx="1"/>
          </p:nvPr>
        </p:nvSpPr>
        <p:spPr>
          <a:xfrm>
            <a:off x="2559320" y="18310276"/>
            <a:ext cx="27539395" cy="9450137"/>
          </a:xfrm>
          <a:prstGeom prst="rect">
            <a:avLst/>
          </a:prstGeom>
        </p:spPr>
        <p:txBody>
          <a:bodyPr anchor="b"/>
          <a:lstStyle>
            <a:lvl1pPr marL="0" indent="0">
              <a:buNone/>
              <a:defRPr sz="7200">
                <a:solidFill>
                  <a:schemeClr val="tx1">
                    <a:tint val="75000"/>
                  </a:schemeClr>
                </a:solidFill>
              </a:defRPr>
            </a:lvl1pPr>
            <a:lvl2pPr marL="1645920" indent="0">
              <a:buNone/>
              <a:defRPr sz="6500">
                <a:solidFill>
                  <a:schemeClr val="tx1">
                    <a:tint val="75000"/>
                  </a:schemeClr>
                </a:solidFill>
              </a:defRPr>
            </a:lvl2pPr>
            <a:lvl3pPr marL="3291840" indent="0">
              <a:buNone/>
              <a:defRPr sz="5800">
                <a:solidFill>
                  <a:schemeClr val="tx1">
                    <a:tint val="75000"/>
                  </a:schemeClr>
                </a:solidFill>
              </a:defRPr>
            </a:lvl3pPr>
            <a:lvl4pPr marL="4937760" indent="0">
              <a:buNone/>
              <a:defRPr sz="5000">
                <a:solidFill>
                  <a:schemeClr val="tx1">
                    <a:tint val="75000"/>
                  </a:schemeClr>
                </a:solidFill>
              </a:defRPr>
            </a:lvl4pPr>
            <a:lvl5pPr marL="6583680" indent="0">
              <a:buNone/>
              <a:defRPr sz="5000">
                <a:solidFill>
                  <a:schemeClr val="tx1">
                    <a:tint val="75000"/>
                  </a:schemeClr>
                </a:solidFill>
              </a:defRPr>
            </a:lvl5pPr>
            <a:lvl6pPr marL="8229600" indent="0">
              <a:buNone/>
              <a:defRPr sz="5000">
                <a:solidFill>
                  <a:schemeClr val="tx1">
                    <a:tint val="75000"/>
                  </a:schemeClr>
                </a:solidFill>
              </a:defRPr>
            </a:lvl6pPr>
            <a:lvl7pPr marL="9875520" indent="0">
              <a:buNone/>
              <a:defRPr sz="5000">
                <a:solidFill>
                  <a:schemeClr val="tx1">
                    <a:tint val="75000"/>
                  </a:schemeClr>
                </a:solidFill>
              </a:defRPr>
            </a:lvl7pPr>
            <a:lvl8pPr marL="11521440" indent="0">
              <a:buNone/>
              <a:defRPr sz="5000">
                <a:solidFill>
                  <a:schemeClr val="tx1">
                    <a:tint val="75000"/>
                  </a:schemeClr>
                </a:solidFill>
              </a:defRPr>
            </a:lvl8pPr>
            <a:lvl9pPr marL="13167360" indent="0">
              <a:buNone/>
              <a:defRPr sz="50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a:xfrm>
            <a:off x="1619966" y="40040595"/>
            <a:ext cx="7559834" cy="2300034"/>
          </a:xfrm>
          <a:prstGeom prst="rect">
            <a:avLst/>
          </a:prstGeom>
        </p:spPr>
        <p:txBody>
          <a:bodyPr/>
          <a:lstStyle/>
          <a:p>
            <a:fld id="{14D9E277-B5F7-4152-8A5D-B7C8626FC261}" type="datetimeFigureOut">
              <a:rPr lang="it-IT" smtClean="0"/>
              <a:t>30/08/2019</a:t>
            </a:fld>
            <a:endParaRPr lang="it-IT"/>
          </a:p>
        </p:txBody>
      </p:sp>
      <p:sp>
        <p:nvSpPr>
          <p:cNvPr id="5" name="Segnaposto piè di pagina 4"/>
          <p:cNvSpPr>
            <a:spLocks noGrp="1"/>
          </p:cNvSpPr>
          <p:nvPr>
            <p:ph type="ftr" sz="quarter" idx="11"/>
          </p:nvPr>
        </p:nvSpPr>
        <p:spPr>
          <a:xfrm>
            <a:off x="11069757" y="40040595"/>
            <a:ext cx="10259775" cy="2300034"/>
          </a:xfrm>
          <a:prstGeom prst="rect">
            <a:avLst/>
          </a:prstGeom>
        </p:spPr>
        <p:txBody>
          <a:bodyPr/>
          <a:lstStyle/>
          <a:p>
            <a:endParaRPr lang="it-IT"/>
          </a:p>
        </p:txBody>
      </p:sp>
      <p:sp>
        <p:nvSpPr>
          <p:cNvPr id="6" name="Segnaposto numero diapositiva 5"/>
          <p:cNvSpPr>
            <a:spLocks noGrp="1"/>
          </p:cNvSpPr>
          <p:nvPr>
            <p:ph type="sldNum" sz="quarter" idx="12"/>
          </p:nvPr>
        </p:nvSpPr>
        <p:spPr>
          <a:xfrm>
            <a:off x="23219491" y="40040595"/>
            <a:ext cx="7559834" cy="2300034"/>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6235491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1619966" y="1730030"/>
            <a:ext cx="29159359" cy="7200106"/>
          </a:xfrm>
          <a:prstGeom prst="rect">
            <a:avLst/>
          </a:prstGeom>
        </p:spPr>
        <p:txBody>
          <a:bodyPr/>
          <a:lstStyle/>
          <a:p>
            <a:r>
              <a:rPr lang="it-IT"/>
              <a:t>Fare clic per modificare lo stile del titolo</a:t>
            </a:r>
          </a:p>
        </p:txBody>
      </p:sp>
      <p:sp>
        <p:nvSpPr>
          <p:cNvPr id="3" name="Segnaposto contenuto 2"/>
          <p:cNvSpPr>
            <a:spLocks noGrp="1"/>
          </p:cNvSpPr>
          <p:nvPr>
            <p:ph sz="half" idx="1"/>
          </p:nvPr>
        </p:nvSpPr>
        <p:spPr>
          <a:xfrm>
            <a:off x="4466152" y="47630708"/>
            <a:ext cx="39914123" cy="134711987"/>
          </a:xfrm>
          <a:prstGeom prst="rect">
            <a:avLst/>
          </a:prstGeom>
        </p:spPr>
        <p:txBody>
          <a:bodyPr/>
          <a:lstStyle>
            <a:lvl1pPr>
              <a:defRPr sz="10100"/>
            </a:lvl1pPr>
            <a:lvl2pPr>
              <a:defRPr sz="8600"/>
            </a:lvl2pPr>
            <a:lvl3pPr>
              <a:defRPr sz="7200"/>
            </a:lvl3pPr>
            <a:lvl4pPr>
              <a:defRPr sz="6500"/>
            </a:lvl4pPr>
            <a:lvl5pPr>
              <a:defRPr sz="6500"/>
            </a:lvl5pPr>
            <a:lvl6pPr>
              <a:defRPr sz="6500"/>
            </a:lvl6pPr>
            <a:lvl7pPr>
              <a:defRPr sz="6500"/>
            </a:lvl7pPr>
            <a:lvl8pPr>
              <a:defRPr sz="6500"/>
            </a:lvl8pPr>
            <a:lvl9pPr>
              <a:defRPr sz="65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4920263" y="47630708"/>
            <a:ext cx="39914123" cy="134711987"/>
          </a:xfrm>
          <a:prstGeom prst="rect">
            <a:avLst/>
          </a:prstGeom>
        </p:spPr>
        <p:txBody>
          <a:bodyPr/>
          <a:lstStyle>
            <a:lvl1pPr>
              <a:defRPr sz="10100"/>
            </a:lvl1pPr>
            <a:lvl2pPr>
              <a:defRPr sz="8600"/>
            </a:lvl2pPr>
            <a:lvl3pPr>
              <a:defRPr sz="7200"/>
            </a:lvl3pPr>
            <a:lvl4pPr>
              <a:defRPr sz="6500"/>
            </a:lvl4pPr>
            <a:lvl5pPr>
              <a:defRPr sz="6500"/>
            </a:lvl5pPr>
            <a:lvl6pPr>
              <a:defRPr sz="6500"/>
            </a:lvl6pPr>
            <a:lvl7pPr>
              <a:defRPr sz="6500"/>
            </a:lvl7pPr>
            <a:lvl8pPr>
              <a:defRPr sz="6500"/>
            </a:lvl8pPr>
            <a:lvl9pPr>
              <a:defRPr sz="65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a:xfrm>
            <a:off x="1619966" y="40040595"/>
            <a:ext cx="7559834" cy="2300034"/>
          </a:xfrm>
          <a:prstGeom prst="rect">
            <a:avLst/>
          </a:prstGeom>
        </p:spPr>
        <p:txBody>
          <a:bodyPr/>
          <a:lstStyle/>
          <a:p>
            <a:fld id="{14D9E277-B5F7-4152-8A5D-B7C8626FC261}" type="datetimeFigureOut">
              <a:rPr lang="it-IT" smtClean="0"/>
              <a:t>30/08/2019</a:t>
            </a:fld>
            <a:endParaRPr lang="it-IT"/>
          </a:p>
        </p:txBody>
      </p:sp>
      <p:sp>
        <p:nvSpPr>
          <p:cNvPr id="6" name="Segnaposto piè di pagina 5"/>
          <p:cNvSpPr>
            <a:spLocks noGrp="1"/>
          </p:cNvSpPr>
          <p:nvPr>
            <p:ph type="ftr" sz="quarter" idx="11"/>
          </p:nvPr>
        </p:nvSpPr>
        <p:spPr>
          <a:xfrm>
            <a:off x="11069757" y="40040595"/>
            <a:ext cx="10259775" cy="2300034"/>
          </a:xfrm>
          <a:prstGeom prst="rect">
            <a:avLst/>
          </a:prstGeom>
        </p:spPr>
        <p:txBody>
          <a:bodyPr/>
          <a:lstStyle/>
          <a:p>
            <a:endParaRPr lang="it-IT"/>
          </a:p>
        </p:txBody>
      </p:sp>
      <p:sp>
        <p:nvSpPr>
          <p:cNvPr id="7" name="Segnaposto numero diapositiva 6"/>
          <p:cNvSpPr>
            <a:spLocks noGrp="1"/>
          </p:cNvSpPr>
          <p:nvPr>
            <p:ph type="sldNum" sz="quarter" idx="12"/>
          </p:nvPr>
        </p:nvSpPr>
        <p:spPr>
          <a:xfrm>
            <a:off x="23219491" y="40040595"/>
            <a:ext cx="7559834" cy="2300034"/>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20320686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1619966" y="1730030"/>
            <a:ext cx="29159359" cy="7200106"/>
          </a:xfrm>
          <a:prstGeom prst="rect">
            <a:avLst/>
          </a:prstGeom>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1619965" y="9670147"/>
            <a:ext cx="14315312" cy="4030056"/>
          </a:xfrm>
          <a:prstGeom prst="rect">
            <a:avLst/>
          </a:prstGeom>
        </p:spPr>
        <p:txBody>
          <a:bodyPr anchor="b"/>
          <a:lstStyle>
            <a:lvl1pPr marL="0" indent="0">
              <a:buNone/>
              <a:defRPr sz="8600" b="1"/>
            </a:lvl1pPr>
            <a:lvl2pPr marL="1645920" indent="0">
              <a:buNone/>
              <a:defRPr sz="7200" b="1"/>
            </a:lvl2pPr>
            <a:lvl3pPr marL="3291840" indent="0">
              <a:buNone/>
              <a:defRPr sz="6500" b="1"/>
            </a:lvl3pPr>
            <a:lvl4pPr marL="4937760" indent="0">
              <a:buNone/>
              <a:defRPr sz="5800" b="1"/>
            </a:lvl4pPr>
            <a:lvl5pPr marL="6583680" indent="0">
              <a:buNone/>
              <a:defRPr sz="5800" b="1"/>
            </a:lvl5pPr>
            <a:lvl6pPr marL="8229600" indent="0">
              <a:buNone/>
              <a:defRPr sz="5800" b="1"/>
            </a:lvl6pPr>
            <a:lvl7pPr marL="9875520" indent="0">
              <a:buNone/>
              <a:defRPr sz="5800" b="1"/>
            </a:lvl7pPr>
            <a:lvl8pPr marL="11521440" indent="0">
              <a:buNone/>
              <a:defRPr sz="5800" b="1"/>
            </a:lvl8pPr>
            <a:lvl9pPr marL="13167360" indent="0">
              <a:buNone/>
              <a:defRPr sz="5800" b="1"/>
            </a:lvl9pPr>
          </a:lstStyle>
          <a:p>
            <a:pPr lvl="0"/>
            <a:r>
              <a:rPr lang="it-IT"/>
              <a:t>Fare clic per modificare stili del testo dello schema</a:t>
            </a:r>
          </a:p>
        </p:txBody>
      </p:sp>
      <p:sp>
        <p:nvSpPr>
          <p:cNvPr id="4" name="Segnaposto contenuto 3"/>
          <p:cNvSpPr>
            <a:spLocks noGrp="1"/>
          </p:cNvSpPr>
          <p:nvPr>
            <p:ph sz="half" idx="2"/>
          </p:nvPr>
        </p:nvSpPr>
        <p:spPr>
          <a:xfrm>
            <a:off x="1619965" y="13700202"/>
            <a:ext cx="14315312" cy="24890371"/>
          </a:xfrm>
          <a:prstGeom prst="rect">
            <a:avLst/>
          </a:prstGeom>
        </p:spPr>
        <p:txBody>
          <a:bodyPr/>
          <a:lstStyle>
            <a:lvl1pPr>
              <a:defRPr sz="8600"/>
            </a:lvl1pPr>
            <a:lvl2pPr>
              <a:defRPr sz="7200"/>
            </a:lvl2pPr>
            <a:lvl3pPr>
              <a:defRPr sz="6500"/>
            </a:lvl3pPr>
            <a:lvl4pPr>
              <a:defRPr sz="5800"/>
            </a:lvl4pPr>
            <a:lvl5pPr>
              <a:defRPr sz="5800"/>
            </a:lvl5pPr>
            <a:lvl6pPr>
              <a:defRPr sz="5800"/>
            </a:lvl6pPr>
            <a:lvl7pPr>
              <a:defRPr sz="5800"/>
            </a:lvl7pPr>
            <a:lvl8pPr>
              <a:defRPr sz="5800"/>
            </a:lvl8pPr>
            <a:lvl9pPr>
              <a:defRPr sz="5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16458391" y="9670147"/>
            <a:ext cx="14320935" cy="4030056"/>
          </a:xfrm>
          <a:prstGeom prst="rect">
            <a:avLst/>
          </a:prstGeom>
        </p:spPr>
        <p:txBody>
          <a:bodyPr anchor="b"/>
          <a:lstStyle>
            <a:lvl1pPr marL="0" indent="0">
              <a:buNone/>
              <a:defRPr sz="8600" b="1"/>
            </a:lvl1pPr>
            <a:lvl2pPr marL="1645920" indent="0">
              <a:buNone/>
              <a:defRPr sz="7200" b="1"/>
            </a:lvl2pPr>
            <a:lvl3pPr marL="3291840" indent="0">
              <a:buNone/>
              <a:defRPr sz="6500" b="1"/>
            </a:lvl3pPr>
            <a:lvl4pPr marL="4937760" indent="0">
              <a:buNone/>
              <a:defRPr sz="5800" b="1"/>
            </a:lvl4pPr>
            <a:lvl5pPr marL="6583680" indent="0">
              <a:buNone/>
              <a:defRPr sz="5800" b="1"/>
            </a:lvl5pPr>
            <a:lvl6pPr marL="8229600" indent="0">
              <a:buNone/>
              <a:defRPr sz="5800" b="1"/>
            </a:lvl6pPr>
            <a:lvl7pPr marL="9875520" indent="0">
              <a:buNone/>
              <a:defRPr sz="5800" b="1"/>
            </a:lvl7pPr>
            <a:lvl8pPr marL="11521440" indent="0">
              <a:buNone/>
              <a:defRPr sz="5800" b="1"/>
            </a:lvl8pPr>
            <a:lvl9pPr marL="13167360" indent="0">
              <a:buNone/>
              <a:defRPr sz="5800" b="1"/>
            </a:lvl9pPr>
          </a:lstStyle>
          <a:p>
            <a:pPr lvl="0"/>
            <a:r>
              <a:rPr lang="it-IT"/>
              <a:t>Fare clic per modificare stili del testo dello schema</a:t>
            </a:r>
          </a:p>
        </p:txBody>
      </p:sp>
      <p:sp>
        <p:nvSpPr>
          <p:cNvPr id="6" name="Segnaposto contenuto 5"/>
          <p:cNvSpPr>
            <a:spLocks noGrp="1"/>
          </p:cNvSpPr>
          <p:nvPr>
            <p:ph sz="quarter" idx="4"/>
          </p:nvPr>
        </p:nvSpPr>
        <p:spPr>
          <a:xfrm>
            <a:off x="16458391" y="13700202"/>
            <a:ext cx="14320935" cy="24890371"/>
          </a:xfrm>
          <a:prstGeom prst="rect">
            <a:avLst/>
          </a:prstGeom>
        </p:spPr>
        <p:txBody>
          <a:bodyPr/>
          <a:lstStyle>
            <a:lvl1pPr>
              <a:defRPr sz="8600"/>
            </a:lvl1pPr>
            <a:lvl2pPr>
              <a:defRPr sz="7200"/>
            </a:lvl2pPr>
            <a:lvl3pPr>
              <a:defRPr sz="6500"/>
            </a:lvl3pPr>
            <a:lvl4pPr>
              <a:defRPr sz="5800"/>
            </a:lvl4pPr>
            <a:lvl5pPr>
              <a:defRPr sz="5800"/>
            </a:lvl5pPr>
            <a:lvl6pPr>
              <a:defRPr sz="5800"/>
            </a:lvl6pPr>
            <a:lvl7pPr>
              <a:defRPr sz="5800"/>
            </a:lvl7pPr>
            <a:lvl8pPr>
              <a:defRPr sz="5800"/>
            </a:lvl8pPr>
            <a:lvl9pPr>
              <a:defRPr sz="5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a:xfrm>
            <a:off x="1619966" y="40040595"/>
            <a:ext cx="7559834" cy="2300034"/>
          </a:xfrm>
          <a:prstGeom prst="rect">
            <a:avLst/>
          </a:prstGeom>
        </p:spPr>
        <p:txBody>
          <a:bodyPr/>
          <a:lstStyle/>
          <a:p>
            <a:fld id="{14D9E277-B5F7-4152-8A5D-B7C8626FC261}" type="datetimeFigureOut">
              <a:rPr lang="it-IT" smtClean="0"/>
              <a:t>30/08/2019</a:t>
            </a:fld>
            <a:endParaRPr lang="it-IT"/>
          </a:p>
        </p:txBody>
      </p:sp>
      <p:sp>
        <p:nvSpPr>
          <p:cNvPr id="8" name="Segnaposto piè di pagina 7"/>
          <p:cNvSpPr>
            <a:spLocks noGrp="1"/>
          </p:cNvSpPr>
          <p:nvPr>
            <p:ph type="ftr" sz="quarter" idx="11"/>
          </p:nvPr>
        </p:nvSpPr>
        <p:spPr>
          <a:xfrm>
            <a:off x="11069757" y="40040595"/>
            <a:ext cx="10259775" cy="2300034"/>
          </a:xfrm>
          <a:prstGeom prst="rect">
            <a:avLst/>
          </a:prstGeom>
        </p:spPr>
        <p:txBody>
          <a:bodyPr/>
          <a:lstStyle/>
          <a:p>
            <a:endParaRPr lang="it-IT"/>
          </a:p>
        </p:txBody>
      </p:sp>
      <p:sp>
        <p:nvSpPr>
          <p:cNvPr id="9" name="Segnaposto numero diapositiva 8"/>
          <p:cNvSpPr>
            <a:spLocks noGrp="1"/>
          </p:cNvSpPr>
          <p:nvPr>
            <p:ph type="sldNum" sz="quarter" idx="12"/>
          </p:nvPr>
        </p:nvSpPr>
        <p:spPr>
          <a:xfrm>
            <a:off x="23219491" y="40040595"/>
            <a:ext cx="7559834" cy="2300034"/>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3385556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1619966" y="1730030"/>
            <a:ext cx="29159359" cy="7200106"/>
          </a:xfrm>
          <a:prstGeom prst="rect">
            <a:avLst/>
          </a:prstGeom>
        </p:spPr>
        <p:txBody>
          <a:bodyPr/>
          <a:lstStyle/>
          <a:p>
            <a:r>
              <a:rPr lang="it-IT"/>
              <a:t>Fare clic per modificare lo stile del titolo</a:t>
            </a:r>
          </a:p>
        </p:txBody>
      </p:sp>
      <p:sp>
        <p:nvSpPr>
          <p:cNvPr id="3" name="Segnaposto data 2"/>
          <p:cNvSpPr>
            <a:spLocks noGrp="1"/>
          </p:cNvSpPr>
          <p:nvPr>
            <p:ph type="dt" sz="half" idx="10"/>
          </p:nvPr>
        </p:nvSpPr>
        <p:spPr>
          <a:xfrm>
            <a:off x="1619966" y="40040595"/>
            <a:ext cx="7559834" cy="2300034"/>
          </a:xfrm>
          <a:prstGeom prst="rect">
            <a:avLst/>
          </a:prstGeom>
        </p:spPr>
        <p:txBody>
          <a:bodyPr/>
          <a:lstStyle/>
          <a:p>
            <a:fld id="{14D9E277-B5F7-4152-8A5D-B7C8626FC261}" type="datetimeFigureOut">
              <a:rPr lang="it-IT" smtClean="0"/>
              <a:t>30/08/2019</a:t>
            </a:fld>
            <a:endParaRPr lang="it-IT"/>
          </a:p>
        </p:txBody>
      </p:sp>
      <p:sp>
        <p:nvSpPr>
          <p:cNvPr id="4" name="Segnaposto piè di pagina 3"/>
          <p:cNvSpPr>
            <a:spLocks noGrp="1"/>
          </p:cNvSpPr>
          <p:nvPr>
            <p:ph type="ftr" sz="quarter" idx="11"/>
          </p:nvPr>
        </p:nvSpPr>
        <p:spPr>
          <a:xfrm>
            <a:off x="11069757" y="40040595"/>
            <a:ext cx="10259775" cy="2300034"/>
          </a:xfrm>
          <a:prstGeom prst="rect">
            <a:avLst/>
          </a:prstGeom>
        </p:spPr>
        <p:txBody>
          <a:bodyPr/>
          <a:lstStyle/>
          <a:p>
            <a:endParaRPr lang="it-IT"/>
          </a:p>
        </p:txBody>
      </p:sp>
      <p:sp>
        <p:nvSpPr>
          <p:cNvPr id="5" name="Segnaposto numero diapositiva 4"/>
          <p:cNvSpPr>
            <a:spLocks noGrp="1"/>
          </p:cNvSpPr>
          <p:nvPr>
            <p:ph type="sldNum" sz="quarter" idx="12"/>
          </p:nvPr>
        </p:nvSpPr>
        <p:spPr>
          <a:xfrm>
            <a:off x="23219491" y="40040595"/>
            <a:ext cx="7559834" cy="2300034"/>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4217669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a:xfrm>
            <a:off x="1619966" y="40040595"/>
            <a:ext cx="7559834" cy="2300034"/>
          </a:xfrm>
          <a:prstGeom prst="rect">
            <a:avLst/>
          </a:prstGeom>
        </p:spPr>
        <p:txBody>
          <a:bodyPr/>
          <a:lstStyle/>
          <a:p>
            <a:fld id="{14D9E277-B5F7-4152-8A5D-B7C8626FC261}" type="datetimeFigureOut">
              <a:rPr lang="it-IT" smtClean="0"/>
              <a:t>30/08/2019</a:t>
            </a:fld>
            <a:endParaRPr lang="it-IT"/>
          </a:p>
        </p:txBody>
      </p:sp>
      <p:sp>
        <p:nvSpPr>
          <p:cNvPr id="3" name="Segnaposto piè di pagina 2"/>
          <p:cNvSpPr>
            <a:spLocks noGrp="1"/>
          </p:cNvSpPr>
          <p:nvPr>
            <p:ph type="ftr" sz="quarter" idx="11"/>
          </p:nvPr>
        </p:nvSpPr>
        <p:spPr>
          <a:xfrm>
            <a:off x="11069757" y="40040595"/>
            <a:ext cx="10259775" cy="2300034"/>
          </a:xfrm>
          <a:prstGeom prst="rect">
            <a:avLst/>
          </a:prstGeom>
        </p:spPr>
        <p:txBody>
          <a:bodyPr/>
          <a:lstStyle/>
          <a:p>
            <a:endParaRPr lang="it-IT"/>
          </a:p>
        </p:txBody>
      </p:sp>
      <p:sp>
        <p:nvSpPr>
          <p:cNvPr id="4" name="Segnaposto numero diapositiva 3"/>
          <p:cNvSpPr>
            <a:spLocks noGrp="1"/>
          </p:cNvSpPr>
          <p:nvPr>
            <p:ph type="sldNum" sz="quarter" idx="12"/>
          </p:nvPr>
        </p:nvSpPr>
        <p:spPr>
          <a:xfrm>
            <a:off x="23219491" y="40040595"/>
            <a:ext cx="7559834" cy="2300034"/>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2795272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619967" y="1720025"/>
            <a:ext cx="10659143" cy="7320108"/>
          </a:xfrm>
          <a:prstGeom prst="rect">
            <a:avLst/>
          </a:prstGeom>
        </p:spPr>
        <p:txBody>
          <a:bodyPr anchor="b"/>
          <a:lstStyle>
            <a:lvl1pPr algn="l">
              <a:defRPr sz="7200" b="1"/>
            </a:lvl1pPr>
          </a:lstStyle>
          <a:p>
            <a:r>
              <a:rPr lang="it-IT"/>
              <a:t>Fare clic per modificare lo stile del titolo</a:t>
            </a:r>
          </a:p>
        </p:txBody>
      </p:sp>
      <p:sp>
        <p:nvSpPr>
          <p:cNvPr id="3" name="Segnaposto contenuto 2"/>
          <p:cNvSpPr>
            <a:spLocks noGrp="1"/>
          </p:cNvSpPr>
          <p:nvPr>
            <p:ph idx="1"/>
          </p:nvPr>
        </p:nvSpPr>
        <p:spPr>
          <a:xfrm>
            <a:off x="12667223" y="1720030"/>
            <a:ext cx="18112102" cy="36870548"/>
          </a:xfrm>
          <a:prstGeom prst="rect">
            <a:avLst/>
          </a:prstGeom>
        </p:spPr>
        <p:txBody>
          <a:bodyPr/>
          <a:lstStyle>
            <a:lvl1pPr>
              <a:defRPr sz="11500"/>
            </a:lvl1pPr>
            <a:lvl2pPr>
              <a:defRPr sz="10100"/>
            </a:lvl2pPr>
            <a:lvl3pPr>
              <a:defRPr sz="8600"/>
            </a:lvl3pPr>
            <a:lvl4pPr>
              <a:defRPr sz="7200"/>
            </a:lvl4pPr>
            <a:lvl5pPr>
              <a:defRPr sz="7200"/>
            </a:lvl5pPr>
            <a:lvl6pPr>
              <a:defRPr sz="7200"/>
            </a:lvl6pPr>
            <a:lvl7pPr>
              <a:defRPr sz="7200"/>
            </a:lvl7pPr>
            <a:lvl8pPr>
              <a:defRPr sz="7200"/>
            </a:lvl8pPr>
            <a:lvl9pPr>
              <a:defRPr sz="7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1619967" y="9040138"/>
            <a:ext cx="10659143" cy="29550440"/>
          </a:xfrm>
          <a:prstGeom prst="rect">
            <a:avLst/>
          </a:prstGeom>
        </p:spPr>
        <p:txBody>
          <a:bodyPr/>
          <a:lstStyle>
            <a:lvl1pPr marL="0" indent="0">
              <a:buNone/>
              <a:defRPr sz="5000"/>
            </a:lvl1pPr>
            <a:lvl2pPr marL="1645920" indent="0">
              <a:buNone/>
              <a:defRPr sz="4300"/>
            </a:lvl2pPr>
            <a:lvl3pPr marL="3291840" indent="0">
              <a:buNone/>
              <a:defRPr sz="3600"/>
            </a:lvl3pPr>
            <a:lvl4pPr marL="4937760" indent="0">
              <a:buNone/>
              <a:defRPr sz="3200"/>
            </a:lvl4pPr>
            <a:lvl5pPr marL="6583680" indent="0">
              <a:buNone/>
              <a:defRPr sz="3200"/>
            </a:lvl5pPr>
            <a:lvl6pPr marL="8229600" indent="0">
              <a:buNone/>
              <a:defRPr sz="3200"/>
            </a:lvl6pPr>
            <a:lvl7pPr marL="9875520" indent="0">
              <a:buNone/>
              <a:defRPr sz="3200"/>
            </a:lvl7pPr>
            <a:lvl8pPr marL="11521440" indent="0">
              <a:buNone/>
              <a:defRPr sz="3200"/>
            </a:lvl8pPr>
            <a:lvl9pPr marL="13167360" indent="0">
              <a:buNone/>
              <a:defRPr sz="3200"/>
            </a:lvl9pPr>
          </a:lstStyle>
          <a:p>
            <a:pPr lvl="0"/>
            <a:r>
              <a:rPr lang="it-IT"/>
              <a:t>Fare clic per modificare stili del testo dello schema</a:t>
            </a:r>
          </a:p>
        </p:txBody>
      </p:sp>
      <p:sp>
        <p:nvSpPr>
          <p:cNvPr id="5" name="Segnaposto data 4"/>
          <p:cNvSpPr>
            <a:spLocks noGrp="1"/>
          </p:cNvSpPr>
          <p:nvPr>
            <p:ph type="dt" sz="half" idx="10"/>
          </p:nvPr>
        </p:nvSpPr>
        <p:spPr>
          <a:xfrm>
            <a:off x="1619966" y="40040595"/>
            <a:ext cx="7559834" cy="2300034"/>
          </a:xfrm>
          <a:prstGeom prst="rect">
            <a:avLst/>
          </a:prstGeom>
        </p:spPr>
        <p:txBody>
          <a:bodyPr/>
          <a:lstStyle/>
          <a:p>
            <a:fld id="{14D9E277-B5F7-4152-8A5D-B7C8626FC261}" type="datetimeFigureOut">
              <a:rPr lang="it-IT" smtClean="0"/>
              <a:t>30/08/2019</a:t>
            </a:fld>
            <a:endParaRPr lang="it-IT"/>
          </a:p>
        </p:txBody>
      </p:sp>
      <p:sp>
        <p:nvSpPr>
          <p:cNvPr id="6" name="Segnaposto piè di pagina 5"/>
          <p:cNvSpPr>
            <a:spLocks noGrp="1"/>
          </p:cNvSpPr>
          <p:nvPr>
            <p:ph type="ftr" sz="quarter" idx="11"/>
          </p:nvPr>
        </p:nvSpPr>
        <p:spPr>
          <a:xfrm>
            <a:off x="11069757" y="40040595"/>
            <a:ext cx="10259775" cy="2300034"/>
          </a:xfrm>
          <a:prstGeom prst="rect">
            <a:avLst/>
          </a:prstGeom>
        </p:spPr>
        <p:txBody>
          <a:bodyPr/>
          <a:lstStyle/>
          <a:p>
            <a:endParaRPr lang="it-IT"/>
          </a:p>
        </p:txBody>
      </p:sp>
      <p:sp>
        <p:nvSpPr>
          <p:cNvPr id="7" name="Segnaposto numero diapositiva 6"/>
          <p:cNvSpPr>
            <a:spLocks noGrp="1"/>
          </p:cNvSpPr>
          <p:nvPr>
            <p:ph type="sldNum" sz="quarter" idx="12"/>
          </p:nvPr>
        </p:nvSpPr>
        <p:spPr>
          <a:xfrm>
            <a:off x="23219491" y="40040595"/>
            <a:ext cx="7559834" cy="2300034"/>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1224227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350487" y="30240447"/>
            <a:ext cx="19439573" cy="3570056"/>
          </a:xfrm>
          <a:prstGeom prst="rect">
            <a:avLst/>
          </a:prstGeom>
        </p:spPr>
        <p:txBody>
          <a:bodyPr anchor="b"/>
          <a:lstStyle>
            <a:lvl1pPr algn="l">
              <a:defRPr sz="7200" b="1"/>
            </a:lvl1pPr>
          </a:lstStyle>
          <a:p>
            <a:r>
              <a:rPr lang="it-IT"/>
              <a:t>Fare clic per modificare lo stile del titolo</a:t>
            </a:r>
          </a:p>
        </p:txBody>
      </p:sp>
      <p:sp>
        <p:nvSpPr>
          <p:cNvPr id="3" name="Segnaposto immagine 2"/>
          <p:cNvSpPr>
            <a:spLocks noGrp="1"/>
          </p:cNvSpPr>
          <p:nvPr>
            <p:ph type="pic" idx="1"/>
          </p:nvPr>
        </p:nvSpPr>
        <p:spPr>
          <a:xfrm>
            <a:off x="6350487" y="3860057"/>
            <a:ext cx="19439573" cy="25920383"/>
          </a:xfrm>
          <a:prstGeom prst="rect">
            <a:avLst/>
          </a:prstGeom>
        </p:spPr>
        <p:txBody>
          <a:bodyPr/>
          <a:lstStyle>
            <a:lvl1pPr marL="0" indent="0">
              <a:buNone/>
              <a:defRPr sz="11500"/>
            </a:lvl1pPr>
            <a:lvl2pPr marL="1645920" indent="0">
              <a:buNone/>
              <a:defRPr sz="10100"/>
            </a:lvl2pPr>
            <a:lvl3pPr marL="3291840" indent="0">
              <a:buNone/>
              <a:defRPr sz="8600"/>
            </a:lvl3pPr>
            <a:lvl4pPr marL="4937760" indent="0">
              <a:buNone/>
              <a:defRPr sz="7200"/>
            </a:lvl4pPr>
            <a:lvl5pPr marL="6583680" indent="0">
              <a:buNone/>
              <a:defRPr sz="7200"/>
            </a:lvl5pPr>
            <a:lvl6pPr marL="8229600" indent="0">
              <a:buNone/>
              <a:defRPr sz="7200"/>
            </a:lvl6pPr>
            <a:lvl7pPr marL="9875520" indent="0">
              <a:buNone/>
              <a:defRPr sz="7200"/>
            </a:lvl7pPr>
            <a:lvl8pPr marL="11521440" indent="0">
              <a:buNone/>
              <a:defRPr sz="7200"/>
            </a:lvl8pPr>
            <a:lvl9pPr marL="13167360" indent="0">
              <a:buNone/>
              <a:defRPr sz="7200"/>
            </a:lvl9pPr>
          </a:lstStyle>
          <a:p>
            <a:endParaRPr lang="it-IT"/>
          </a:p>
        </p:txBody>
      </p:sp>
      <p:sp>
        <p:nvSpPr>
          <p:cNvPr id="4" name="Segnaposto testo 3"/>
          <p:cNvSpPr>
            <a:spLocks noGrp="1"/>
          </p:cNvSpPr>
          <p:nvPr>
            <p:ph type="body" sz="half" idx="2"/>
          </p:nvPr>
        </p:nvSpPr>
        <p:spPr>
          <a:xfrm>
            <a:off x="6350487" y="33810503"/>
            <a:ext cx="19439573" cy="5070072"/>
          </a:xfrm>
          <a:prstGeom prst="rect">
            <a:avLst/>
          </a:prstGeom>
        </p:spPr>
        <p:txBody>
          <a:bodyPr/>
          <a:lstStyle>
            <a:lvl1pPr marL="0" indent="0">
              <a:buNone/>
              <a:defRPr sz="5000"/>
            </a:lvl1pPr>
            <a:lvl2pPr marL="1645920" indent="0">
              <a:buNone/>
              <a:defRPr sz="4300"/>
            </a:lvl2pPr>
            <a:lvl3pPr marL="3291840" indent="0">
              <a:buNone/>
              <a:defRPr sz="3600"/>
            </a:lvl3pPr>
            <a:lvl4pPr marL="4937760" indent="0">
              <a:buNone/>
              <a:defRPr sz="3200"/>
            </a:lvl4pPr>
            <a:lvl5pPr marL="6583680" indent="0">
              <a:buNone/>
              <a:defRPr sz="3200"/>
            </a:lvl5pPr>
            <a:lvl6pPr marL="8229600" indent="0">
              <a:buNone/>
              <a:defRPr sz="3200"/>
            </a:lvl6pPr>
            <a:lvl7pPr marL="9875520" indent="0">
              <a:buNone/>
              <a:defRPr sz="3200"/>
            </a:lvl7pPr>
            <a:lvl8pPr marL="11521440" indent="0">
              <a:buNone/>
              <a:defRPr sz="3200"/>
            </a:lvl8pPr>
            <a:lvl9pPr marL="13167360" indent="0">
              <a:buNone/>
              <a:defRPr sz="3200"/>
            </a:lvl9pPr>
          </a:lstStyle>
          <a:p>
            <a:pPr lvl="0"/>
            <a:r>
              <a:rPr lang="it-IT"/>
              <a:t>Fare clic per modificare stili del testo dello schema</a:t>
            </a:r>
          </a:p>
        </p:txBody>
      </p:sp>
      <p:sp>
        <p:nvSpPr>
          <p:cNvPr id="5" name="Segnaposto data 4"/>
          <p:cNvSpPr>
            <a:spLocks noGrp="1"/>
          </p:cNvSpPr>
          <p:nvPr>
            <p:ph type="dt" sz="half" idx="10"/>
          </p:nvPr>
        </p:nvSpPr>
        <p:spPr>
          <a:xfrm>
            <a:off x="1619966" y="40040595"/>
            <a:ext cx="7559834" cy="2300034"/>
          </a:xfrm>
          <a:prstGeom prst="rect">
            <a:avLst/>
          </a:prstGeom>
        </p:spPr>
        <p:txBody>
          <a:bodyPr/>
          <a:lstStyle/>
          <a:p>
            <a:fld id="{14D9E277-B5F7-4152-8A5D-B7C8626FC261}" type="datetimeFigureOut">
              <a:rPr lang="it-IT" smtClean="0"/>
              <a:t>30/08/2019</a:t>
            </a:fld>
            <a:endParaRPr lang="it-IT"/>
          </a:p>
        </p:txBody>
      </p:sp>
      <p:sp>
        <p:nvSpPr>
          <p:cNvPr id="6" name="Segnaposto piè di pagina 5"/>
          <p:cNvSpPr>
            <a:spLocks noGrp="1"/>
          </p:cNvSpPr>
          <p:nvPr>
            <p:ph type="ftr" sz="quarter" idx="11"/>
          </p:nvPr>
        </p:nvSpPr>
        <p:spPr>
          <a:xfrm>
            <a:off x="11069757" y="40040595"/>
            <a:ext cx="10259775" cy="2300034"/>
          </a:xfrm>
          <a:prstGeom prst="rect">
            <a:avLst/>
          </a:prstGeom>
        </p:spPr>
        <p:txBody>
          <a:bodyPr/>
          <a:lstStyle/>
          <a:p>
            <a:endParaRPr lang="it-IT"/>
          </a:p>
        </p:txBody>
      </p:sp>
      <p:sp>
        <p:nvSpPr>
          <p:cNvPr id="7" name="Segnaposto numero diapositiva 6"/>
          <p:cNvSpPr>
            <a:spLocks noGrp="1"/>
          </p:cNvSpPr>
          <p:nvPr>
            <p:ph type="sldNum" sz="quarter" idx="12"/>
          </p:nvPr>
        </p:nvSpPr>
        <p:spPr>
          <a:xfrm>
            <a:off x="23219491" y="40040595"/>
            <a:ext cx="7559834" cy="2300034"/>
          </a:xfrm>
          <a:prstGeom prst="rect">
            <a:avLst/>
          </a:prstGeom>
        </p:spPr>
        <p:txBody>
          <a:bodyPr/>
          <a:lstStyle/>
          <a:p>
            <a:fld id="{37D79039-1FFD-483D-A6E1-CEC83C6A32D9}" type="slidenum">
              <a:rPr lang="it-IT" smtClean="0"/>
              <a:t>‹N›</a:t>
            </a:fld>
            <a:endParaRPr lang="it-IT"/>
          </a:p>
        </p:txBody>
      </p:sp>
    </p:spTree>
    <p:extLst>
      <p:ext uri="{BB962C8B-B14F-4D97-AF65-F5344CB8AC3E}">
        <p14:creationId xmlns:p14="http://schemas.microsoft.com/office/powerpoint/2010/main" val="362129720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vmlDrawing" Target="../drawings/vmlDrawing1.vml"/><Relationship Id="rId18" Type="http://schemas.openxmlformats.org/officeDocument/2006/relationships/image" Target="../media/image7.png"/><Relationship Id="rId26" Type="http://schemas.openxmlformats.org/officeDocument/2006/relationships/image" Target="../media/image10.emf"/><Relationship Id="rId39" Type="http://schemas.openxmlformats.org/officeDocument/2006/relationships/image" Target="../media/image15.tiff"/><Relationship Id="rId21" Type="http://schemas.openxmlformats.org/officeDocument/2006/relationships/image" Target="../media/image9.jpeg"/><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hyperlink" Target="mailto:daniele.trucchi@ism.cnr.it" TargetMode="External"/><Relationship Id="rId25" Type="http://schemas.openxmlformats.org/officeDocument/2006/relationships/image" Target="../media/image3.wmf"/><Relationship Id="rId33" Type="http://schemas.openxmlformats.org/officeDocument/2006/relationships/image" Target="../media/image6.wmf"/><Relationship Id="rId38" Type="http://schemas.openxmlformats.org/officeDocument/2006/relationships/image" Target="../media/image14.png"/><Relationship Id="rId2" Type="http://schemas.openxmlformats.org/officeDocument/2006/relationships/slideLayout" Target="../slideLayouts/slideLayout2.xml"/><Relationship Id="rId16" Type="http://schemas.openxmlformats.org/officeDocument/2006/relationships/hyperlink" Target="mailto:alessandro.bellucci@ism.cnr.it" TargetMode="External"/><Relationship Id="rId20" Type="http://schemas.openxmlformats.org/officeDocument/2006/relationships/hyperlink" Target="http://www.amadeus-project.eu/" TargetMode="External"/><Relationship Id="rId29" Type="http://schemas.openxmlformats.org/officeDocument/2006/relationships/image" Target="../media/image4.wmf"/><Relationship Id="rId41"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oleObject" Target="../embeddings/oleObject3.bin"/><Relationship Id="rId32" Type="http://schemas.openxmlformats.org/officeDocument/2006/relationships/oleObject" Target="../embeddings/oleObject6.bin"/><Relationship Id="rId37" Type="http://schemas.openxmlformats.org/officeDocument/2006/relationships/image" Target="../media/image13.jpeg"/><Relationship Id="rId40" Type="http://schemas.openxmlformats.org/officeDocument/2006/relationships/image" Target="../media/image16.png"/><Relationship Id="rId5" Type="http://schemas.openxmlformats.org/officeDocument/2006/relationships/slideLayout" Target="../slideLayouts/slideLayout5.xml"/><Relationship Id="rId15" Type="http://schemas.openxmlformats.org/officeDocument/2006/relationships/image" Target="../media/image1.wmf"/><Relationship Id="rId23" Type="http://schemas.openxmlformats.org/officeDocument/2006/relationships/image" Target="../media/image2.wmf"/><Relationship Id="rId28" Type="http://schemas.openxmlformats.org/officeDocument/2006/relationships/oleObject" Target="../embeddings/oleObject4.bin"/><Relationship Id="rId36" Type="http://schemas.openxmlformats.org/officeDocument/2006/relationships/image" Target="../media/image12.tif"/><Relationship Id="rId10" Type="http://schemas.openxmlformats.org/officeDocument/2006/relationships/slideLayout" Target="../slideLayouts/slideLayout10.xml"/><Relationship Id="rId19" Type="http://schemas.openxmlformats.org/officeDocument/2006/relationships/image" Target="../media/image8.png"/><Relationship Id="rId31" Type="http://schemas.openxmlformats.org/officeDocument/2006/relationships/image" Target="../media/image5.w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 Id="rId22" Type="http://schemas.openxmlformats.org/officeDocument/2006/relationships/oleObject" Target="../embeddings/oleObject2.bin"/><Relationship Id="rId27" Type="http://schemas.openxmlformats.org/officeDocument/2006/relationships/image" Target="../media/image11.emf"/><Relationship Id="rId30" Type="http://schemas.openxmlformats.org/officeDocument/2006/relationships/oleObject" Target="../embeddings/oleObject5.bin"/><Relationship Id="rId35" Type="http://schemas.openxmlformats.org/officeDocument/2006/relationships/image" Target="../media/image13.png"/><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92" name="Oggetto 91">
            <a:extLst>
              <a:ext uri="{FF2B5EF4-FFF2-40B4-BE49-F238E27FC236}">
                <a16:creationId xmlns:a16="http://schemas.microsoft.com/office/drawing/2014/main" id="{D97C3A4E-BE1D-46DC-B1D2-92D464955D30}"/>
              </a:ext>
            </a:extLst>
          </p:cNvPr>
          <p:cNvGraphicFramePr>
            <a:graphicFrameLocks noChangeAspect="1"/>
          </p:cNvGraphicFramePr>
          <p:nvPr userDrawn="1">
            <p:extLst>
              <p:ext uri="{D42A27DB-BD31-4B8C-83A1-F6EECF244321}">
                <p14:modId xmlns:p14="http://schemas.microsoft.com/office/powerpoint/2010/main" val="3481533427"/>
              </p:ext>
            </p:extLst>
          </p:nvPr>
        </p:nvGraphicFramePr>
        <p:xfrm>
          <a:off x="21478782" y="34658488"/>
          <a:ext cx="6009979" cy="6009979"/>
        </p:xfrm>
        <a:graphic>
          <a:graphicData uri="http://schemas.openxmlformats.org/presentationml/2006/ole">
            <mc:AlternateContent xmlns:mc="http://schemas.openxmlformats.org/markup-compatibility/2006">
              <mc:Choice xmlns:v="urn:schemas-microsoft-com:vml" Requires="v">
                <p:oleObj spid="_x0000_s1275" name="KGPlot" r:id="rId14" imgW="6858000" imgH="6858000" progId="KGraph_Plot">
                  <p:embed/>
                </p:oleObj>
              </mc:Choice>
              <mc:Fallback>
                <p:oleObj name="KGPlot" r:id="rId14" imgW="6858000" imgH="6858000" progId="KGraph_Plot">
                  <p:embed/>
                  <p:pic>
                    <p:nvPicPr>
                      <p:cNvPr id="6" name="Oggetto 5">
                        <a:extLst>
                          <a:ext uri="{FF2B5EF4-FFF2-40B4-BE49-F238E27FC236}">
                            <a16:creationId xmlns:a16="http://schemas.microsoft.com/office/drawing/2014/main" id="{620F22E2-F3D9-4136-B504-BB891AD656C2}"/>
                          </a:ext>
                        </a:extLst>
                      </p:cNvPr>
                      <p:cNvPicPr/>
                      <p:nvPr/>
                    </p:nvPicPr>
                    <p:blipFill>
                      <a:blip r:embed="rId15"/>
                      <a:stretch>
                        <a:fillRect/>
                      </a:stretch>
                    </p:blipFill>
                    <p:spPr>
                      <a:xfrm>
                        <a:off x="21478782" y="34658488"/>
                        <a:ext cx="6009979" cy="6009979"/>
                      </a:xfrm>
                      <a:prstGeom prst="rect">
                        <a:avLst/>
                      </a:prstGeom>
                    </p:spPr>
                  </p:pic>
                </p:oleObj>
              </mc:Fallback>
            </mc:AlternateContent>
          </a:graphicData>
        </a:graphic>
      </p:graphicFrame>
      <p:sp>
        <p:nvSpPr>
          <p:cNvPr id="7" name="CasellaDiTesto 6"/>
          <p:cNvSpPr txBox="1"/>
          <p:nvPr userDrawn="1"/>
        </p:nvSpPr>
        <p:spPr>
          <a:xfrm>
            <a:off x="764740" y="285951"/>
            <a:ext cx="30825179" cy="4339650"/>
          </a:xfrm>
          <a:prstGeom prst="rect">
            <a:avLst/>
          </a:prstGeom>
          <a:noFill/>
        </p:spPr>
        <p:txBody>
          <a:bodyPr wrap="square" rtlCol="0">
            <a:spAutoFit/>
          </a:bodyPr>
          <a:lstStyle/>
          <a:p>
            <a:pPr marL="0" marR="0" indent="0" algn="ctr" defTabSz="3291840" rtl="0" eaLnBrk="1" fontAlgn="auto" latinLnBrk="0" hangingPunct="1">
              <a:lnSpc>
                <a:spcPct val="100000"/>
              </a:lnSpc>
              <a:spcBef>
                <a:spcPts val="0"/>
              </a:spcBef>
              <a:spcAft>
                <a:spcPts val="0"/>
              </a:spcAft>
              <a:buClrTx/>
              <a:buSzTx/>
              <a:buFontTx/>
              <a:buNone/>
              <a:tabLst/>
              <a:defRPr/>
            </a:pPr>
            <a:r>
              <a:rPr lang="en-GB" sz="50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Low work function </a:t>
            </a:r>
            <a:r>
              <a:rPr lang="en-GB" sz="5000" b="1" kern="1200" dirty="0" err="1" smtClean="0">
                <a:solidFill>
                  <a:schemeClr val="tx1"/>
                </a:solidFill>
                <a:effectLst/>
                <a:latin typeface="Tahoma" panose="020B0604030504040204" pitchFamily="34" charset="0"/>
                <a:ea typeface="Tahoma" panose="020B0604030504040204" pitchFamily="34" charset="0"/>
                <a:cs typeface="Tahoma" panose="020B0604030504040204" pitchFamily="34" charset="0"/>
              </a:rPr>
              <a:t>nanocrystalline</a:t>
            </a:r>
            <a:r>
              <a:rPr lang="en-GB" sz="50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lanthanum boride thin films by room temperature femtosecond pulsed laser deposition</a:t>
            </a:r>
            <a:r>
              <a:rPr lang="en-US" sz="50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en-US" sz="5000" b="1"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for novel hybrid thermionic </a:t>
            </a:r>
            <a:r>
              <a:rPr lang="en-US" sz="50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conversion</a:t>
            </a:r>
            <a:r>
              <a:rPr lang="en-US" sz="5000" b="1" kern="1200" baseline="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devices</a:t>
            </a:r>
            <a:r>
              <a:rPr lang="en-US" sz="50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t>
            </a:r>
            <a:endParaRPr lang="en-US" sz="5000" b="1" kern="12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pPr marL="0" marR="0" indent="0" algn="ctr" defTabSz="3291840" rtl="0" eaLnBrk="1" fontAlgn="auto" latinLnBrk="0" hangingPunct="1">
              <a:lnSpc>
                <a:spcPct val="100000"/>
              </a:lnSpc>
              <a:spcBef>
                <a:spcPts val="0"/>
              </a:spcBef>
              <a:spcAft>
                <a:spcPts val="0"/>
              </a:spcAft>
              <a:buClrTx/>
              <a:buSzTx/>
              <a:buFontTx/>
              <a:buNone/>
              <a:tabLst/>
              <a:defRPr/>
            </a:pPr>
            <a:r>
              <a:rPr lang="it-IT" sz="3600" b="0" kern="1200" dirty="0">
                <a:solidFill>
                  <a:schemeClr val="tx1"/>
                </a:solidFill>
                <a:effectLst/>
                <a:latin typeface="+mn-lt"/>
                <a:ea typeface="+mn-ea"/>
                <a:cs typeface="+mn-cs"/>
              </a:rPr>
              <a:t>A. Bellucci*</a:t>
            </a:r>
            <a:r>
              <a:rPr lang="it-IT" sz="3600" b="0" kern="1200" baseline="30000" dirty="0">
                <a:solidFill>
                  <a:schemeClr val="tx1"/>
                </a:solidFill>
                <a:effectLst/>
                <a:latin typeface="+mn-lt"/>
                <a:ea typeface="+mn-ea"/>
                <a:cs typeface="+mn-cs"/>
              </a:rPr>
              <a:t>1</a:t>
            </a:r>
            <a:r>
              <a:rPr lang="it-IT" sz="3600" b="0" kern="1200" dirty="0">
                <a:solidFill>
                  <a:schemeClr val="tx1"/>
                </a:solidFill>
                <a:effectLst/>
                <a:latin typeface="+mn-lt"/>
                <a:ea typeface="+mn-ea"/>
                <a:cs typeface="+mn-cs"/>
              </a:rPr>
              <a:t>, S. Orlando</a:t>
            </a:r>
            <a:r>
              <a:rPr lang="it-IT" sz="3600" b="0" kern="1200" baseline="30000" dirty="0">
                <a:solidFill>
                  <a:schemeClr val="tx1"/>
                </a:solidFill>
                <a:effectLst/>
                <a:latin typeface="+mn-lt"/>
                <a:ea typeface="+mn-ea"/>
                <a:cs typeface="+mn-cs"/>
              </a:rPr>
              <a:t> 1</a:t>
            </a:r>
            <a:r>
              <a:rPr lang="it-IT" sz="3600" b="0" kern="1200" dirty="0">
                <a:solidFill>
                  <a:schemeClr val="tx1"/>
                </a:solidFill>
                <a:effectLst/>
                <a:latin typeface="+mn-lt"/>
                <a:ea typeface="+mn-ea"/>
                <a:cs typeface="+mn-cs"/>
              </a:rPr>
              <a:t>, M. Mastellone</a:t>
            </a:r>
            <a:r>
              <a:rPr lang="it-IT" sz="3600" b="0" kern="1200" baseline="30000" dirty="0">
                <a:solidFill>
                  <a:schemeClr val="tx1"/>
                </a:solidFill>
                <a:effectLst/>
                <a:latin typeface="+mn-lt"/>
                <a:ea typeface="+mn-ea"/>
                <a:cs typeface="+mn-cs"/>
              </a:rPr>
              <a:t> 1</a:t>
            </a:r>
            <a:r>
              <a:rPr lang="it-IT" sz="3600" b="0" kern="1200" dirty="0">
                <a:solidFill>
                  <a:schemeClr val="tx1"/>
                </a:solidFill>
                <a:effectLst/>
                <a:latin typeface="+mn-lt"/>
                <a:ea typeface="+mn-ea"/>
                <a:cs typeface="+mn-cs"/>
              </a:rPr>
              <a:t>, M. Girolami</a:t>
            </a:r>
            <a:r>
              <a:rPr lang="it-IT" sz="3600" b="0" kern="1200" baseline="30000" dirty="0">
                <a:solidFill>
                  <a:schemeClr val="tx1"/>
                </a:solidFill>
                <a:effectLst/>
                <a:latin typeface="+mn-lt"/>
                <a:ea typeface="+mn-ea"/>
                <a:cs typeface="+mn-cs"/>
              </a:rPr>
              <a:t> 1</a:t>
            </a:r>
            <a:r>
              <a:rPr lang="it-IT" sz="3600" b="0" kern="1200" dirty="0">
                <a:solidFill>
                  <a:schemeClr val="tx1"/>
                </a:solidFill>
                <a:effectLst/>
                <a:latin typeface="+mn-lt"/>
                <a:ea typeface="+mn-ea"/>
                <a:cs typeface="+mn-cs"/>
              </a:rPr>
              <a:t>, V. Serpente</a:t>
            </a:r>
            <a:r>
              <a:rPr lang="it-IT" sz="3600" b="0" kern="1200" baseline="30000" dirty="0">
                <a:solidFill>
                  <a:schemeClr val="tx1"/>
                </a:solidFill>
                <a:effectLst/>
                <a:latin typeface="+mn-lt"/>
                <a:ea typeface="+mn-ea"/>
                <a:cs typeface="+mn-cs"/>
              </a:rPr>
              <a:t> 1</a:t>
            </a:r>
            <a:r>
              <a:rPr lang="it-IT" sz="3600" b="0" kern="1200" dirty="0">
                <a:solidFill>
                  <a:schemeClr val="tx1"/>
                </a:solidFill>
                <a:effectLst/>
                <a:latin typeface="+mn-lt"/>
                <a:ea typeface="+mn-ea"/>
                <a:cs typeface="+mn-cs"/>
              </a:rPr>
              <a:t>, </a:t>
            </a:r>
          </a:p>
          <a:p>
            <a:pPr marL="0" marR="0" lvl="0" indent="0" algn="ctr" defTabSz="3291840" rtl="0" eaLnBrk="1" fontAlgn="auto" latinLnBrk="0" hangingPunct="1">
              <a:lnSpc>
                <a:spcPct val="100000"/>
              </a:lnSpc>
              <a:spcBef>
                <a:spcPts val="0"/>
              </a:spcBef>
              <a:spcAft>
                <a:spcPts val="0"/>
              </a:spcAft>
              <a:buClrTx/>
              <a:buSzTx/>
              <a:buFontTx/>
              <a:buNone/>
              <a:tabLst/>
              <a:defRPr/>
            </a:pPr>
            <a:r>
              <a:rPr lang="it-IT" sz="3600" b="0" kern="1200" dirty="0">
                <a:solidFill>
                  <a:schemeClr val="tx1"/>
                </a:solidFill>
                <a:effectLst/>
                <a:latin typeface="+mn-lt"/>
                <a:ea typeface="+mn-ea"/>
                <a:cs typeface="+mn-cs"/>
              </a:rPr>
              <a:t>A. Generosi</a:t>
            </a:r>
            <a:r>
              <a:rPr lang="it-IT" sz="3600" b="0" kern="1200" baseline="30000" dirty="0">
                <a:solidFill>
                  <a:schemeClr val="tx1"/>
                </a:solidFill>
                <a:effectLst/>
                <a:latin typeface="+mn-lt"/>
                <a:ea typeface="+mn-ea"/>
                <a:cs typeface="+mn-cs"/>
              </a:rPr>
              <a:t> 1</a:t>
            </a:r>
            <a:r>
              <a:rPr lang="it-IT" sz="3600" b="0" kern="1200" dirty="0">
                <a:solidFill>
                  <a:schemeClr val="tx1"/>
                </a:solidFill>
                <a:effectLst/>
                <a:latin typeface="+mn-lt"/>
                <a:ea typeface="+mn-ea"/>
                <a:cs typeface="+mn-cs"/>
              </a:rPr>
              <a:t>, B. Paci</a:t>
            </a:r>
            <a:r>
              <a:rPr lang="it-IT" sz="3600" b="0" kern="1200" baseline="30000" dirty="0">
                <a:solidFill>
                  <a:schemeClr val="tx1"/>
                </a:solidFill>
                <a:effectLst/>
                <a:latin typeface="+mn-lt"/>
                <a:ea typeface="+mn-ea"/>
                <a:cs typeface="+mn-cs"/>
              </a:rPr>
              <a:t> 1</a:t>
            </a:r>
            <a:r>
              <a:rPr lang="it-IT" sz="3600" b="0" kern="1200" dirty="0">
                <a:solidFill>
                  <a:schemeClr val="tx1"/>
                </a:solidFill>
                <a:effectLst/>
                <a:latin typeface="+mn-lt"/>
                <a:ea typeface="+mn-ea"/>
                <a:cs typeface="+mn-cs"/>
              </a:rPr>
              <a:t>, A. Mezzi</a:t>
            </a:r>
            <a:r>
              <a:rPr lang="it-IT" sz="3600" b="0" kern="1200" baseline="30000" dirty="0">
                <a:solidFill>
                  <a:schemeClr val="tx1"/>
                </a:solidFill>
                <a:effectLst/>
                <a:latin typeface="+mn-lt"/>
                <a:ea typeface="+mn-ea"/>
                <a:cs typeface="+mn-cs"/>
              </a:rPr>
              <a:t>2</a:t>
            </a:r>
            <a:r>
              <a:rPr lang="it-IT" sz="3600" b="0" kern="1200" dirty="0">
                <a:solidFill>
                  <a:schemeClr val="tx1"/>
                </a:solidFill>
                <a:effectLst/>
                <a:latin typeface="+mn-lt"/>
                <a:ea typeface="+mn-ea"/>
                <a:cs typeface="+mn-cs"/>
              </a:rPr>
              <a:t>, S. Kaciulis</a:t>
            </a:r>
            <a:r>
              <a:rPr lang="it-IT" sz="3600" b="0" kern="1200" baseline="30000" dirty="0">
                <a:solidFill>
                  <a:schemeClr val="tx1"/>
                </a:solidFill>
                <a:effectLst/>
                <a:latin typeface="+mn-lt"/>
                <a:ea typeface="+mn-ea"/>
                <a:cs typeface="+mn-cs"/>
              </a:rPr>
              <a:t>2, </a:t>
            </a:r>
            <a:r>
              <a:rPr lang="it-IT" sz="3600" b="0" kern="1200" dirty="0">
                <a:solidFill>
                  <a:schemeClr val="tx1"/>
                </a:solidFill>
                <a:effectLst/>
                <a:latin typeface="+mn-lt"/>
                <a:ea typeface="+mn-ea"/>
                <a:cs typeface="+mn-cs"/>
              </a:rPr>
              <a:t>R. Carducci</a:t>
            </a:r>
            <a:r>
              <a:rPr lang="it-IT" sz="3600" b="0" kern="1200" baseline="30000" dirty="0">
                <a:solidFill>
                  <a:schemeClr val="tx1"/>
                </a:solidFill>
                <a:effectLst/>
                <a:latin typeface="+mn-lt"/>
                <a:ea typeface="+mn-ea"/>
                <a:cs typeface="+mn-cs"/>
              </a:rPr>
              <a:t>3</a:t>
            </a:r>
            <a:r>
              <a:rPr lang="it-IT" sz="3600" b="0" kern="1200" dirty="0">
                <a:solidFill>
                  <a:schemeClr val="tx1"/>
                </a:solidFill>
                <a:effectLst/>
                <a:latin typeface="+mn-lt"/>
                <a:ea typeface="+mn-ea"/>
                <a:cs typeface="+mn-cs"/>
              </a:rPr>
              <a:t>, R. </a:t>
            </a:r>
            <a:r>
              <a:rPr lang="it-IT" sz="3600" b="0" kern="1200" dirty="0" smtClean="0">
                <a:solidFill>
                  <a:schemeClr val="tx1"/>
                </a:solidFill>
                <a:effectLst/>
                <a:latin typeface="+mn-lt"/>
                <a:ea typeface="+mn-ea"/>
                <a:cs typeface="+mn-cs"/>
              </a:rPr>
              <a:t>Polini</a:t>
            </a:r>
            <a:r>
              <a:rPr lang="it-IT" sz="3600" b="0" kern="1200" baseline="30000" dirty="0" smtClean="0">
                <a:solidFill>
                  <a:schemeClr val="tx1"/>
                </a:solidFill>
                <a:effectLst/>
                <a:latin typeface="+mn-lt"/>
                <a:ea typeface="+mn-ea"/>
                <a:cs typeface="+mn-cs"/>
              </a:rPr>
              <a:t>1,3</a:t>
            </a:r>
            <a:r>
              <a:rPr lang="it-IT" sz="3600" b="0" kern="1200" dirty="0">
                <a:solidFill>
                  <a:schemeClr val="tx1"/>
                </a:solidFill>
                <a:effectLst/>
                <a:latin typeface="+mn-lt"/>
                <a:ea typeface="+mn-ea"/>
                <a:cs typeface="+mn-cs"/>
              </a:rPr>
              <a:t>, A. Santagata</a:t>
            </a:r>
            <a:r>
              <a:rPr lang="it-IT" sz="3600" b="0" kern="1200" baseline="30000" dirty="0">
                <a:solidFill>
                  <a:schemeClr val="tx1"/>
                </a:solidFill>
                <a:effectLst/>
                <a:latin typeface="+mn-lt"/>
                <a:ea typeface="+mn-ea"/>
                <a:cs typeface="+mn-cs"/>
              </a:rPr>
              <a:t> 1</a:t>
            </a:r>
            <a:r>
              <a:rPr lang="it-IT" sz="3600" b="0" kern="1200" dirty="0">
                <a:solidFill>
                  <a:schemeClr val="tx1"/>
                </a:solidFill>
                <a:effectLst/>
                <a:latin typeface="+mn-lt"/>
                <a:ea typeface="+mn-ea"/>
                <a:cs typeface="+mn-cs"/>
              </a:rPr>
              <a:t>, and D. M. Trucchi</a:t>
            </a:r>
            <a:r>
              <a:rPr lang="it-IT" sz="3600" b="0" kern="1200" baseline="30000" dirty="0">
                <a:solidFill>
                  <a:schemeClr val="tx1"/>
                </a:solidFill>
                <a:effectLst/>
                <a:latin typeface="+mn-lt"/>
                <a:ea typeface="+mn-ea"/>
                <a:cs typeface="+mn-cs"/>
              </a:rPr>
              <a:t> </a:t>
            </a:r>
            <a:r>
              <a:rPr lang="it-IT" sz="3600" b="0" kern="1200" dirty="0">
                <a:solidFill>
                  <a:schemeClr val="tx1"/>
                </a:solidFill>
                <a:effectLst/>
                <a:latin typeface="+mn-lt"/>
                <a:ea typeface="+mn-ea"/>
                <a:cs typeface="+mn-cs"/>
              </a:rPr>
              <a:t>*</a:t>
            </a:r>
            <a:r>
              <a:rPr lang="it-IT" sz="3600" b="0" kern="1200" baseline="30000" dirty="0">
                <a:solidFill>
                  <a:schemeClr val="tx1"/>
                </a:solidFill>
                <a:effectLst/>
                <a:latin typeface="+mn-lt"/>
                <a:ea typeface="+mn-ea"/>
                <a:cs typeface="+mn-cs"/>
              </a:rPr>
              <a:t>1</a:t>
            </a:r>
            <a:endParaRPr lang="it-IT" sz="2800" b="0" kern="1200" baseline="30000" dirty="0">
              <a:solidFill>
                <a:schemeClr val="tx1"/>
              </a:solidFill>
              <a:effectLst/>
              <a:latin typeface="+mn-lt"/>
              <a:ea typeface="+mn-ea"/>
              <a:cs typeface="+mn-cs"/>
            </a:endParaRPr>
          </a:p>
          <a:p>
            <a:pPr marL="0" marR="0" indent="0" algn="ctr" defTabSz="3291840" rtl="0" eaLnBrk="1" fontAlgn="auto" latinLnBrk="0" hangingPunct="1">
              <a:lnSpc>
                <a:spcPct val="100000"/>
              </a:lnSpc>
              <a:spcBef>
                <a:spcPts val="0"/>
              </a:spcBef>
              <a:spcAft>
                <a:spcPts val="0"/>
              </a:spcAft>
              <a:buClrTx/>
              <a:buSzTx/>
              <a:buFontTx/>
              <a:buNone/>
              <a:tabLst/>
              <a:defRPr/>
            </a:pPr>
            <a:r>
              <a:rPr lang="it-IT" sz="2600" kern="1200" baseline="30000" dirty="0">
                <a:solidFill>
                  <a:schemeClr val="tx1"/>
                </a:solidFill>
                <a:effectLst/>
                <a:latin typeface="+mn-lt"/>
                <a:ea typeface="+mn-ea"/>
                <a:cs typeface="+mn-cs"/>
              </a:rPr>
              <a:t>1 </a:t>
            </a:r>
            <a:r>
              <a:rPr lang="it-IT" sz="2600" kern="1200" dirty="0">
                <a:solidFill>
                  <a:schemeClr val="tx1"/>
                </a:solidFill>
                <a:effectLst/>
                <a:latin typeface="+mn-lt"/>
                <a:ea typeface="+mn-ea"/>
                <a:cs typeface="+mn-cs"/>
              </a:rPr>
              <a:t>Istituto di Struttura della Materia</a:t>
            </a:r>
            <a:r>
              <a:rPr lang="it-IT" sz="2600" kern="1200" baseline="0" dirty="0">
                <a:solidFill>
                  <a:schemeClr val="tx1"/>
                </a:solidFill>
                <a:effectLst/>
                <a:latin typeface="+mn-lt"/>
                <a:ea typeface="+mn-ea"/>
                <a:cs typeface="+mn-cs"/>
              </a:rPr>
              <a:t> </a:t>
            </a:r>
            <a:r>
              <a:rPr lang="it-IT" sz="2600" kern="1200" dirty="0">
                <a:solidFill>
                  <a:schemeClr val="tx1"/>
                </a:solidFill>
                <a:effectLst/>
                <a:latin typeface="+mn-lt"/>
                <a:ea typeface="+mn-ea"/>
                <a:cs typeface="+mn-cs"/>
              </a:rPr>
              <a:t>del Consiglio Nazionale delle Ricerche, </a:t>
            </a:r>
            <a:r>
              <a:rPr lang="it-IT" sz="2600" kern="1200" dirty="0" err="1">
                <a:solidFill>
                  <a:schemeClr val="tx1"/>
                </a:solidFill>
                <a:effectLst/>
                <a:latin typeface="+mn-lt"/>
                <a:ea typeface="+mn-ea"/>
                <a:cs typeface="+mn-cs"/>
              </a:rPr>
              <a:t>Italy</a:t>
            </a:r>
            <a:endParaRPr lang="it-IT" sz="2600" kern="1200" dirty="0">
              <a:solidFill>
                <a:schemeClr val="tx1"/>
              </a:solidFill>
              <a:effectLst/>
              <a:latin typeface="+mn-lt"/>
              <a:ea typeface="+mn-ea"/>
              <a:cs typeface="+mn-cs"/>
            </a:endParaRPr>
          </a:p>
          <a:p>
            <a:pPr marL="0" marR="0" indent="0" algn="ctr" defTabSz="3291840" rtl="0" eaLnBrk="1" fontAlgn="auto" latinLnBrk="0" hangingPunct="1">
              <a:lnSpc>
                <a:spcPct val="100000"/>
              </a:lnSpc>
              <a:spcBef>
                <a:spcPts val="0"/>
              </a:spcBef>
              <a:spcAft>
                <a:spcPts val="0"/>
              </a:spcAft>
              <a:buClrTx/>
              <a:buSzTx/>
              <a:buFontTx/>
              <a:buNone/>
              <a:tabLst/>
              <a:defRPr/>
            </a:pPr>
            <a:r>
              <a:rPr lang="it-IT" sz="2600" kern="1200" baseline="30000" dirty="0">
                <a:solidFill>
                  <a:schemeClr val="tx1"/>
                </a:solidFill>
                <a:effectLst/>
                <a:latin typeface="+mn-lt"/>
                <a:ea typeface="+mn-ea"/>
                <a:cs typeface="+mn-cs"/>
              </a:rPr>
              <a:t>2 </a:t>
            </a:r>
            <a:r>
              <a:rPr lang="it-IT" sz="2600" kern="1200" dirty="0">
                <a:solidFill>
                  <a:schemeClr val="tx1"/>
                </a:solidFill>
                <a:effectLst/>
                <a:latin typeface="+mn-lt"/>
                <a:ea typeface="+mn-ea"/>
                <a:cs typeface="+mn-cs"/>
              </a:rPr>
              <a:t>Istituto per lo Studio dei Materiali Nanostrutturati del Consiglio Nazionale delle Ricerche, </a:t>
            </a:r>
            <a:r>
              <a:rPr lang="it-IT" sz="2600" kern="1200" dirty="0" err="1">
                <a:solidFill>
                  <a:schemeClr val="tx1"/>
                </a:solidFill>
                <a:effectLst/>
                <a:latin typeface="+mn-lt"/>
                <a:ea typeface="+mn-ea"/>
                <a:cs typeface="+mn-cs"/>
              </a:rPr>
              <a:t>Italy</a:t>
            </a:r>
            <a:endParaRPr lang="it-IT" sz="2600" kern="1200" dirty="0">
              <a:solidFill>
                <a:schemeClr val="tx1"/>
              </a:solidFill>
              <a:effectLst/>
              <a:latin typeface="+mn-lt"/>
              <a:ea typeface="+mn-ea"/>
              <a:cs typeface="+mn-cs"/>
            </a:endParaRPr>
          </a:p>
          <a:p>
            <a:pPr algn="ctr"/>
            <a:r>
              <a:rPr lang="it-IT" sz="2600" kern="1200" baseline="30000" dirty="0">
                <a:solidFill>
                  <a:schemeClr val="tx1"/>
                </a:solidFill>
                <a:effectLst/>
                <a:latin typeface="+mn-lt"/>
                <a:ea typeface="+mn-ea"/>
                <a:cs typeface="+mn-cs"/>
              </a:rPr>
              <a:t>3 </a:t>
            </a:r>
            <a:r>
              <a:rPr lang="it-IT" sz="2600" kern="1200" dirty="0">
                <a:solidFill>
                  <a:schemeClr val="tx1"/>
                </a:solidFill>
                <a:effectLst/>
                <a:latin typeface="+mn-lt"/>
                <a:ea typeface="+mn-ea"/>
                <a:cs typeface="+mn-cs"/>
              </a:rPr>
              <a:t>Dipartimento di Scienze Tecnologie Chimiche, Università di Roma "Tor Vergata", Via della Ricerca Scientifica, 1, 00133 Rome, </a:t>
            </a:r>
            <a:r>
              <a:rPr lang="it-IT" sz="2600" kern="1200" dirty="0" err="1">
                <a:solidFill>
                  <a:schemeClr val="tx1"/>
                </a:solidFill>
                <a:effectLst/>
                <a:latin typeface="+mn-lt"/>
                <a:ea typeface="+mn-ea"/>
                <a:cs typeface="+mn-cs"/>
              </a:rPr>
              <a:t>Italy</a:t>
            </a:r>
            <a:endParaRPr lang="it-IT" sz="2600" kern="1200" dirty="0">
              <a:solidFill>
                <a:schemeClr val="tx1"/>
              </a:solidFill>
              <a:effectLst/>
              <a:latin typeface="+mn-lt"/>
              <a:ea typeface="+mn-ea"/>
              <a:cs typeface="+mn-cs"/>
            </a:endParaRPr>
          </a:p>
          <a:p>
            <a:pPr algn="ctr"/>
            <a:r>
              <a:rPr lang="it-IT" sz="2600" kern="1200" dirty="0">
                <a:solidFill>
                  <a:schemeClr val="tx1"/>
                </a:solidFill>
                <a:effectLst/>
                <a:latin typeface="+mn-lt"/>
                <a:ea typeface="+mn-ea"/>
                <a:cs typeface="+mn-cs"/>
              </a:rPr>
              <a:t>Email:</a:t>
            </a:r>
            <a:r>
              <a:rPr lang="it-IT" sz="2600" kern="1200" baseline="0" dirty="0">
                <a:solidFill>
                  <a:schemeClr val="tx1"/>
                </a:solidFill>
                <a:effectLst/>
                <a:latin typeface="+mn-lt"/>
                <a:ea typeface="+mn-ea"/>
                <a:cs typeface="+mn-cs"/>
              </a:rPr>
              <a:t> </a:t>
            </a:r>
            <a:r>
              <a:rPr lang="it-IT" sz="2600" kern="1200" baseline="0" dirty="0" smtClean="0">
                <a:solidFill>
                  <a:schemeClr val="tx1"/>
                </a:solidFill>
                <a:effectLst/>
                <a:latin typeface="+mn-lt"/>
                <a:ea typeface="+mn-ea"/>
                <a:cs typeface="+mn-cs"/>
                <a:hlinkClick r:id="rId16"/>
              </a:rPr>
              <a:t>alessandro.bellucci@ism.cnr.it</a:t>
            </a:r>
            <a:r>
              <a:rPr lang="it-IT" sz="2600" kern="1200" baseline="0" dirty="0" smtClean="0">
                <a:solidFill>
                  <a:schemeClr val="tx1"/>
                </a:solidFill>
                <a:effectLst/>
                <a:latin typeface="+mn-lt"/>
                <a:ea typeface="+mn-ea"/>
                <a:cs typeface="+mn-cs"/>
              </a:rPr>
              <a:t>, </a:t>
            </a:r>
            <a:r>
              <a:rPr lang="it-IT" sz="2600" kern="1200" baseline="0" dirty="0" smtClean="0">
                <a:solidFill>
                  <a:schemeClr val="tx1"/>
                </a:solidFill>
                <a:effectLst/>
                <a:latin typeface="+mn-lt"/>
                <a:ea typeface="+mn-ea"/>
                <a:cs typeface="+mn-cs"/>
                <a:hlinkClick r:id="rId17"/>
              </a:rPr>
              <a:t>daniele.trucchi@ism.cnr.it</a:t>
            </a:r>
            <a:endParaRPr lang="it-IT" sz="2600" kern="1200" dirty="0">
              <a:solidFill>
                <a:schemeClr val="tx1"/>
              </a:solidFill>
              <a:effectLst/>
              <a:latin typeface="+mn-lt"/>
              <a:ea typeface="+mn-ea"/>
              <a:cs typeface="+mn-cs"/>
            </a:endParaRPr>
          </a:p>
        </p:txBody>
      </p:sp>
      <p:sp>
        <p:nvSpPr>
          <p:cNvPr id="8" name="Rettangolo 7"/>
          <p:cNvSpPr/>
          <p:nvPr userDrawn="1"/>
        </p:nvSpPr>
        <p:spPr>
          <a:xfrm>
            <a:off x="633760" y="197467"/>
            <a:ext cx="31210120" cy="4552980"/>
          </a:xfrm>
          <a:prstGeom prst="rect">
            <a:avLst/>
          </a:pr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8530"/>
          </a:p>
        </p:txBody>
      </p:sp>
      <p:sp>
        <p:nvSpPr>
          <p:cNvPr id="9" name="Rettangolo 8"/>
          <p:cNvSpPr/>
          <p:nvPr userDrawn="1"/>
        </p:nvSpPr>
        <p:spPr>
          <a:xfrm>
            <a:off x="658339" y="4930566"/>
            <a:ext cx="31210121" cy="3924337"/>
          </a:xfrm>
          <a:prstGeom prst="rect">
            <a:avLst/>
          </a:prstGeom>
          <a:solidFill>
            <a:schemeClr val="accent6">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8530"/>
          </a:p>
        </p:txBody>
      </p:sp>
      <p:sp>
        <p:nvSpPr>
          <p:cNvPr id="10" name="CasellaDiTesto 9"/>
          <p:cNvSpPr txBox="1"/>
          <p:nvPr userDrawn="1"/>
        </p:nvSpPr>
        <p:spPr>
          <a:xfrm>
            <a:off x="770889" y="4864758"/>
            <a:ext cx="30985649" cy="4062651"/>
          </a:xfrm>
          <a:prstGeom prst="rect">
            <a:avLst/>
          </a:prstGeom>
          <a:noFill/>
        </p:spPr>
        <p:txBody>
          <a:bodyPr wrap="square" rtlCol="0">
            <a:spAutoFit/>
          </a:bodyPr>
          <a:lstStyle/>
          <a:p>
            <a:pPr marL="0" marR="0" indent="0" algn="ctr" defTabSz="3291840" rtl="0" eaLnBrk="1" fontAlgn="auto" latinLnBrk="0" hangingPunct="1">
              <a:lnSpc>
                <a:spcPct val="100000"/>
              </a:lnSpc>
              <a:spcBef>
                <a:spcPts val="0"/>
              </a:spcBef>
              <a:spcAft>
                <a:spcPts val="0"/>
              </a:spcAft>
              <a:buClrTx/>
              <a:buSzTx/>
              <a:buFontTx/>
              <a:buNone/>
              <a:tabLst/>
              <a:defRPr/>
            </a:pPr>
            <a:r>
              <a:rPr lang="en-US" sz="3200" b="1" i="1" kern="1200" dirty="0">
                <a:solidFill>
                  <a:schemeClr val="accent6">
                    <a:lumMod val="75000"/>
                  </a:schemeClr>
                </a:solidFill>
                <a:effectLst/>
                <a:latin typeface="Tahoma" panose="020B0604030504040204" pitchFamily="34" charset="0"/>
                <a:ea typeface="Tahoma" panose="020B0604030504040204" pitchFamily="34" charset="0"/>
                <a:cs typeface="Tahoma" panose="020B0604030504040204" pitchFamily="34" charset="0"/>
              </a:rPr>
              <a:t>INTRODUCTION</a:t>
            </a:r>
          </a:p>
          <a:p>
            <a:pPr marL="0" marR="0" indent="0" algn="ctr" defTabSz="3291840" rtl="0" eaLnBrk="1" fontAlgn="auto" latinLnBrk="0" hangingPunct="1">
              <a:lnSpc>
                <a:spcPct val="100000"/>
              </a:lnSpc>
              <a:spcBef>
                <a:spcPts val="0"/>
              </a:spcBef>
              <a:spcAft>
                <a:spcPts val="0"/>
              </a:spcAft>
              <a:buClrTx/>
              <a:buSzTx/>
              <a:buFontTx/>
              <a:buNone/>
              <a:tabLst/>
              <a:defRPr/>
            </a:pPr>
            <a:endParaRPr lang="en-US" sz="200" b="1" i="1" kern="1200" dirty="0">
              <a:solidFill>
                <a:schemeClr val="accent6">
                  <a:lumMod val="75000"/>
                </a:schemeClr>
              </a:solidFill>
              <a:effectLst/>
              <a:latin typeface="Tahoma" panose="020B0604030504040204" pitchFamily="34" charset="0"/>
              <a:ea typeface="Tahoma" panose="020B0604030504040204" pitchFamily="34" charset="0"/>
              <a:cs typeface="Tahoma" panose="020B0604030504040204" pitchFamily="34" charset="0"/>
            </a:endParaRPr>
          </a:p>
          <a:p>
            <a:pPr marL="0" marR="0" indent="0" algn="just" defTabSz="3291840" rtl="0" eaLnBrk="1" fontAlgn="auto" latinLnBrk="0" hangingPunct="1">
              <a:lnSpc>
                <a:spcPct val="100000"/>
              </a:lnSpc>
              <a:spcBef>
                <a:spcPts val="0"/>
              </a:spcBef>
              <a:spcAft>
                <a:spcPts val="0"/>
              </a:spcAft>
              <a:buClrTx/>
              <a:buSzTx/>
              <a:buFontTx/>
              <a:buNone/>
              <a:tabLst/>
              <a:defRPr/>
            </a:pPr>
            <a:r>
              <a:rPr lang="en-US" sz="3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Lanthanum hexaboride (LaB</a:t>
            </a:r>
            <a:r>
              <a:rPr lang="en-US" sz="3200" kern="1200" baseline="-25000" dirty="0">
                <a:solidFill>
                  <a:schemeClr val="tx1"/>
                </a:solidFill>
                <a:effectLst/>
                <a:latin typeface="Tahoma" panose="020B0604030504040204" pitchFamily="34" charset="0"/>
                <a:ea typeface="Tahoma" panose="020B0604030504040204" pitchFamily="34" charset="0"/>
                <a:cs typeface="Tahoma" panose="020B0604030504040204" pitchFamily="34" charset="0"/>
              </a:rPr>
              <a:t>6</a:t>
            </a:r>
            <a:r>
              <a:rPr lang="en-US" sz="3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is a well-known material for electron emission applications. Many works concerning the production of LaB</a:t>
            </a:r>
            <a:r>
              <a:rPr lang="en-US" sz="3200" kern="1200" baseline="-25000" dirty="0">
                <a:solidFill>
                  <a:schemeClr val="tx1"/>
                </a:solidFill>
                <a:effectLst/>
                <a:latin typeface="Tahoma" panose="020B0604030504040204" pitchFamily="34" charset="0"/>
                <a:ea typeface="Tahoma" panose="020B0604030504040204" pitchFamily="34" charset="0"/>
                <a:cs typeface="Tahoma" panose="020B0604030504040204" pitchFamily="34" charset="0"/>
              </a:rPr>
              <a:t>6</a:t>
            </a:r>
            <a:r>
              <a:rPr lang="en-US" sz="3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thin-films were reported in the last two decades. In particular, PLD demonstrated </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to be one of the most feasible </a:t>
            </a:r>
            <a:r>
              <a:rPr lang="en-US" sz="3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deposition technique for the synthesis of LaB</a:t>
            </a:r>
            <a:r>
              <a:rPr lang="en-US" sz="3200" kern="1200" baseline="-25000" dirty="0">
                <a:solidFill>
                  <a:schemeClr val="tx1"/>
                </a:solidFill>
                <a:effectLst/>
                <a:latin typeface="Tahoma" panose="020B0604030504040204" pitchFamily="34" charset="0"/>
                <a:ea typeface="Tahoma" panose="020B0604030504040204" pitchFamily="34" charset="0"/>
                <a:cs typeface="Tahoma" panose="020B0604030504040204" pitchFamily="34" charset="0"/>
              </a:rPr>
              <a:t>6</a:t>
            </a:r>
            <a:r>
              <a:rPr lang="en-US" sz="3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thin films, with optimal results in terms of crystallinity and values of work function lower than 2.8 eV. However, such technique is characterized by a low deposition rate at </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substrate </a:t>
            </a:r>
            <a:r>
              <a:rPr lang="en-US" sz="3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temperatures higher than </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500 °C, required for the proper crystallinity and structure quality. </a:t>
            </a:r>
            <a:r>
              <a:rPr lang="en-US" sz="3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Previous works published in the literature report results obtained by the exclusive use of nanosecond laser assisted PLD. Conversely, </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a high growth-rate of the films </a:t>
            </a:r>
            <a:r>
              <a:rPr lang="en-US" sz="3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may </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be correlates </a:t>
            </a:r>
            <a:r>
              <a:rPr lang="en-US" sz="3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to the use of ultrashort pulse lasers </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as well as </a:t>
            </a:r>
            <a:r>
              <a:rPr lang="en-US" sz="3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deposition at low </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temperatures. </a:t>
            </a:r>
            <a:r>
              <a:rPr lang="en-US" sz="3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Hence, we propose for the first time PLD assisted by femtosecond pulse laser as an effective method for the </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development of LaB</a:t>
            </a:r>
            <a:r>
              <a:rPr lang="en-US" sz="3200" kern="1200" baseline="-250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6</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thin films with the desired bulk and surface physical properties to act as excellent thermionic emitters, prepared at </a:t>
            </a:r>
            <a:r>
              <a:rPr lang="en-US" sz="3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room temperature (RT) and </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with extremely </a:t>
            </a:r>
            <a:r>
              <a:rPr lang="en-US" sz="3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high deposition </a:t>
            </a:r>
            <a:r>
              <a:rPr lang="en-US" sz="3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rates.    </a:t>
            </a:r>
            <a:endParaRPr lang="it-IT" sz="3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1" name="CasellaDiTesto 10"/>
          <p:cNvSpPr txBox="1"/>
          <p:nvPr userDrawn="1"/>
        </p:nvSpPr>
        <p:spPr>
          <a:xfrm>
            <a:off x="1365996" y="41899252"/>
            <a:ext cx="15565885" cy="923330"/>
          </a:xfrm>
          <a:prstGeom prst="rect">
            <a:avLst/>
          </a:prstGeom>
          <a:noFill/>
        </p:spPr>
        <p:txBody>
          <a:bodyPr wrap="square" rtlCol="0">
            <a:spAutoFit/>
          </a:bodyPr>
          <a:lstStyle/>
          <a:p>
            <a:pPr algn="just"/>
            <a:r>
              <a:rPr lang="en-US" sz="1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The project </a:t>
            </a:r>
            <a:r>
              <a:rPr lang="en-US" sz="1800" b="1"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AMADEUS</a:t>
            </a:r>
            <a:r>
              <a:rPr lang="en-US" sz="1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has received funds from the European Union’s Horizon2020 research and innovation program, </a:t>
            </a:r>
            <a:r>
              <a:rPr lang="en-US" sz="1800" b="1"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FET-OPEN</a:t>
            </a:r>
            <a:r>
              <a:rPr lang="en-US" sz="1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action, under grant agreement </a:t>
            </a:r>
            <a:r>
              <a:rPr lang="en-US" sz="1800" b="1"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737054</a:t>
            </a:r>
            <a:r>
              <a:rPr lang="en-US" sz="1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The sole responsibility for the content of this publication lies with the authors. It does not necessarily reflect the opinion of the European Union. Neither the REA nor the European Commission are responsible for any use that may be made of the information contained therein.</a:t>
            </a:r>
            <a:endParaRPr lang="it-IT" sz="1800" dirty="0">
              <a:latin typeface="Tahoma" panose="020B0604030504040204" pitchFamily="34" charset="0"/>
              <a:ea typeface="Tahoma" panose="020B0604030504040204" pitchFamily="34" charset="0"/>
              <a:cs typeface="Tahoma" panose="020B0604030504040204" pitchFamily="34" charset="0"/>
            </a:endParaRPr>
          </a:p>
        </p:txBody>
      </p:sp>
      <p:pic>
        <p:nvPicPr>
          <p:cNvPr id="1026" name="Picture 2" descr="Risultati immagini per h2020"/>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1886360" y="39805884"/>
            <a:ext cx="3774962" cy="190162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amadeus-project.eu/images/logo%20amadeus.png"/>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6673592" y="40308849"/>
            <a:ext cx="5353493" cy="1552851"/>
          </a:xfrm>
          <a:prstGeom prst="rect">
            <a:avLst/>
          </a:prstGeom>
          <a:noFill/>
          <a:extLst>
            <a:ext uri="{909E8E84-426E-40DD-AFC4-6F175D3DCCD1}">
              <a14:hiddenFill xmlns:a14="http://schemas.microsoft.com/office/drawing/2010/main">
                <a:solidFill>
                  <a:srgbClr val="FFFFFF"/>
                </a:solidFill>
              </a14:hiddenFill>
            </a:ext>
          </a:extLst>
        </p:spPr>
      </p:pic>
      <p:sp>
        <p:nvSpPr>
          <p:cNvPr id="12" name="CasellaDiTesto 11"/>
          <p:cNvSpPr txBox="1"/>
          <p:nvPr userDrawn="1"/>
        </p:nvSpPr>
        <p:spPr>
          <a:xfrm>
            <a:off x="19594654" y="40791506"/>
            <a:ext cx="9883959" cy="1692771"/>
          </a:xfrm>
          <a:prstGeom prst="rect">
            <a:avLst/>
          </a:prstGeom>
          <a:noFill/>
          <a:ln>
            <a:solidFill>
              <a:schemeClr val="tx1"/>
            </a:solidFill>
          </a:ln>
        </p:spPr>
        <p:txBody>
          <a:bodyPr wrap="square" rtlCol="0">
            <a:spAutoFit/>
          </a:bodyPr>
          <a:lstStyle/>
          <a:p>
            <a:pPr marL="0" marR="0" indent="0" algn="ctr" defTabSz="3291840" rtl="0" eaLnBrk="1" fontAlgn="auto" latinLnBrk="0" hangingPunct="1">
              <a:lnSpc>
                <a:spcPct val="100000"/>
              </a:lnSpc>
              <a:spcBef>
                <a:spcPts val="0"/>
              </a:spcBef>
              <a:spcAft>
                <a:spcPts val="0"/>
              </a:spcAft>
              <a:buClrTx/>
              <a:buSzTx/>
              <a:buFontTx/>
              <a:buNone/>
              <a:tabLst/>
              <a:defRPr/>
            </a:pPr>
            <a:r>
              <a:rPr lang="en-US" sz="2600" b="1" i="1" dirty="0">
                <a:latin typeface="Tahoma" panose="020B0604030504040204" pitchFamily="34" charset="0"/>
                <a:ea typeface="Tahoma" panose="020B0604030504040204" pitchFamily="34" charset="0"/>
                <a:cs typeface="Tahoma" panose="020B0604030504040204" pitchFamily="34" charset="0"/>
              </a:rPr>
              <a:t>COLA 2019</a:t>
            </a:r>
          </a:p>
          <a:p>
            <a:pPr marL="0" marR="0" indent="0" algn="ctr" defTabSz="3291840" rtl="0" eaLnBrk="1" fontAlgn="auto" latinLnBrk="0" hangingPunct="1">
              <a:lnSpc>
                <a:spcPct val="100000"/>
              </a:lnSpc>
              <a:spcBef>
                <a:spcPts val="0"/>
              </a:spcBef>
              <a:spcAft>
                <a:spcPts val="0"/>
              </a:spcAft>
              <a:buClrTx/>
              <a:buSzTx/>
              <a:buFontTx/>
              <a:buNone/>
              <a:tabLst/>
              <a:defRPr/>
            </a:pPr>
            <a:r>
              <a:rPr lang="en-US" sz="2600" b="1" i="1" dirty="0">
                <a:latin typeface="Tahoma" panose="020B0604030504040204" pitchFamily="34" charset="0"/>
                <a:ea typeface="Tahoma" panose="020B0604030504040204" pitchFamily="34" charset="0"/>
                <a:cs typeface="Tahoma" panose="020B0604030504040204" pitchFamily="34" charset="0"/>
              </a:rPr>
              <a:t>15th International Conference on Laser Ablation</a:t>
            </a:r>
            <a:endParaRPr lang="it-IT" sz="2600" b="0" i="1" u="sng" baseline="0" dirty="0">
              <a:latin typeface="Tahoma" panose="020B0604030504040204" pitchFamily="34" charset="0"/>
              <a:ea typeface="Tahoma" panose="020B0604030504040204" pitchFamily="34" charset="0"/>
              <a:cs typeface="Tahoma" panose="020B0604030504040204" pitchFamily="34" charset="0"/>
            </a:endParaRPr>
          </a:p>
          <a:p>
            <a:pPr marL="0" marR="0" indent="0" algn="ctr" defTabSz="3291840" rtl="0" eaLnBrk="1" fontAlgn="auto" latinLnBrk="0" hangingPunct="1">
              <a:lnSpc>
                <a:spcPct val="100000"/>
              </a:lnSpc>
              <a:spcBef>
                <a:spcPts val="0"/>
              </a:spcBef>
              <a:spcAft>
                <a:spcPts val="0"/>
              </a:spcAft>
              <a:buClrTx/>
              <a:buSzTx/>
              <a:buFontTx/>
              <a:buNone/>
              <a:tabLst/>
              <a:defRPr/>
            </a:pPr>
            <a:r>
              <a:rPr lang="en-US" sz="2600" b="0" i="1" dirty="0">
                <a:latin typeface="Tahoma" panose="020B0604030504040204" pitchFamily="34" charset="0"/>
                <a:ea typeface="Tahoma" panose="020B0604030504040204" pitchFamily="34" charset="0"/>
                <a:cs typeface="Tahoma" panose="020B0604030504040204" pitchFamily="34" charset="0"/>
              </a:rPr>
              <a:t> Maui-Hawaii, USA</a:t>
            </a:r>
          </a:p>
          <a:p>
            <a:pPr marL="0" marR="0" indent="0" algn="ctr" defTabSz="3291840" rtl="0" eaLnBrk="1" fontAlgn="auto" latinLnBrk="0" hangingPunct="1">
              <a:lnSpc>
                <a:spcPct val="100000"/>
              </a:lnSpc>
              <a:spcBef>
                <a:spcPts val="0"/>
              </a:spcBef>
              <a:spcAft>
                <a:spcPts val="0"/>
              </a:spcAft>
              <a:buClrTx/>
              <a:buSzTx/>
              <a:buFontTx/>
              <a:buNone/>
              <a:tabLst/>
              <a:defRPr/>
            </a:pPr>
            <a:r>
              <a:rPr lang="en-US" sz="2600" b="0" i="1" dirty="0">
                <a:latin typeface="Tahoma" panose="020B0604030504040204" pitchFamily="34" charset="0"/>
                <a:ea typeface="Tahoma" panose="020B0604030504040204" pitchFamily="34" charset="0"/>
                <a:cs typeface="Tahoma" panose="020B0604030504040204" pitchFamily="34" charset="0"/>
              </a:rPr>
              <a:t>8-13 September, 2019 </a:t>
            </a:r>
          </a:p>
        </p:txBody>
      </p:sp>
      <p:sp>
        <p:nvSpPr>
          <p:cNvPr id="13" name="Rettangolo 12"/>
          <p:cNvSpPr/>
          <p:nvPr userDrawn="1"/>
        </p:nvSpPr>
        <p:spPr>
          <a:xfrm>
            <a:off x="12684108" y="40867784"/>
            <a:ext cx="5029197" cy="1200329"/>
          </a:xfrm>
          <a:prstGeom prst="rect">
            <a:avLst/>
          </a:prstGeom>
        </p:spPr>
        <p:txBody>
          <a:bodyPr wrap="none">
            <a:spAutoFit/>
          </a:bodyPr>
          <a:lstStyle/>
          <a:p>
            <a:r>
              <a:rPr lang="it-IT" sz="3600" dirty="0" smtClean="0">
                <a:hlinkClick r:id="rId20"/>
              </a:rPr>
              <a:t>www.amadeus-project.eu</a:t>
            </a:r>
            <a:endParaRPr lang="it-IT" sz="3600" dirty="0" smtClean="0"/>
          </a:p>
          <a:p>
            <a:endParaRPr lang="it-IT" sz="3600" dirty="0"/>
          </a:p>
        </p:txBody>
      </p:sp>
      <p:sp>
        <p:nvSpPr>
          <p:cNvPr id="27" name="Text Box 1280"/>
          <p:cNvSpPr txBox="1">
            <a:spLocks noChangeArrowheads="1"/>
          </p:cNvSpPr>
          <p:nvPr userDrawn="1"/>
        </p:nvSpPr>
        <p:spPr bwMode="auto">
          <a:xfrm>
            <a:off x="7335299" y="28531074"/>
            <a:ext cx="5402313"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63538" indent="-276225">
              <a:defRPr sz="2400">
                <a:solidFill>
                  <a:schemeClr val="tx1"/>
                </a:solidFill>
                <a:latin typeface="Times New Roman" pitchFamily="18" charset="0"/>
              </a:defRPr>
            </a:lvl1pPr>
            <a:lvl2pPr marL="628650">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algn="l"/>
            <a:r>
              <a:rPr lang="en-GB" altLang="it-IT" sz="24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Laser source parameters:</a:t>
            </a:r>
          </a:p>
          <a:p>
            <a:pPr algn="l">
              <a:buFontTx/>
              <a:buChar char="•"/>
            </a:pPr>
            <a:r>
              <a:rPr lang="en-GB" altLang="it-IT" sz="2400" b="0" i="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Spectra Physics Spitfire Pro XP </a:t>
            </a:r>
            <a:r>
              <a:rPr lang="en-GB" altLang="it-IT" sz="2400" b="0" i="0" dirty="0" err="1">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Ti:Sapphire</a:t>
            </a:r>
            <a:r>
              <a:rPr lang="en-GB" altLang="it-IT" sz="2400" b="0" i="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 pulsed laser source </a:t>
            </a:r>
          </a:p>
          <a:p>
            <a:pPr algn="l">
              <a:buFontTx/>
              <a:buChar char="•"/>
            </a:pPr>
            <a:r>
              <a:rPr lang="en-GB" altLang="it-IT" sz="2400" b="0" i="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a:t>
            </a:r>
            <a:r>
              <a:rPr lang="en-GB" altLang="it-IT" sz="2400" b="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 </a:t>
            </a:r>
            <a:r>
              <a:rPr lang="en-GB" altLang="it-IT" sz="2400" b="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 800 nm</a:t>
            </a:r>
            <a:endParaRPr lang="en-GB" altLang="it-IT" sz="2400" b="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endParaRPr>
          </a:p>
          <a:p>
            <a:pPr algn="l">
              <a:buFontTx/>
              <a:buChar char="•"/>
            </a:pPr>
            <a:r>
              <a:rPr lang="en-GB" altLang="it-IT" sz="2400" b="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Repetition rate </a:t>
            </a:r>
            <a:r>
              <a:rPr lang="en-GB" altLang="it-IT" sz="2400" b="0" i="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f</a:t>
            </a:r>
            <a:r>
              <a:rPr lang="en-GB" altLang="it-IT" sz="2400" b="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 </a:t>
            </a:r>
            <a:r>
              <a:rPr lang="en-GB" altLang="it-IT" sz="2400" b="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 25-1000 Hz</a:t>
            </a:r>
          </a:p>
          <a:p>
            <a:pPr algn="l">
              <a:buFontTx/>
              <a:buChar char="•"/>
            </a:pPr>
            <a:r>
              <a:rPr lang="en-GB" altLang="it-IT" sz="2400" b="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Pulse width </a:t>
            </a:r>
            <a:r>
              <a:rPr lang="en-GB" altLang="it-IT" sz="2400" b="0" i="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a:t>
            </a:r>
            <a:r>
              <a:rPr lang="en-GB" altLang="it-IT" sz="2400" b="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 </a:t>
            </a:r>
            <a:r>
              <a:rPr lang="en-GB" altLang="it-IT" sz="2400" b="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 100 fs</a:t>
            </a:r>
          </a:p>
          <a:p>
            <a:pPr algn="l">
              <a:buFontTx/>
              <a:buChar char="•"/>
            </a:pPr>
            <a:r>
              <a:rPr lang="en-GB" altLang="it-IT" sz="2400" b="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Pulse Energy = 3.6 </a:t>
            </a:r>
            <a:r>
              <a:rPr lang="en-GB" altLang="it-IT" sz="2400" b="0" dirty="0" err="1">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mJ</a:t>
            </a:r>
            <a:r>
              <a:rPr lang="en-GB" altLang="it-IT" sz="2400" b="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/pulse</a:t>
            </a:r>
          </a:p>
          <a:p>
            <a:pPr algn="l">
              <a:buFontTx/>
              <a:buChar char="•"/>
            </a:pPr>
            <a:r>
              <a:rPr lang="en-GB" altLang="it-IT" sz="2400" b="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Fluence </a:t>
            </a:r>
            <a:r>
              <a:rPr lang="en-GB" altLang="it-IT" sz="2400" b="0" i="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a:t>
            </a:r>
            <a:r>
              <a:rPr lang="en-GB" altLang="it-IT" sz="2400" b="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Symbol" pitchFamily="18" charset="2"/>
              </a:rPr>
              <a:t>  </a:t>
            </a:r>
            <a:r>
              <a:rPr lang="en-GB" altLang="it-IT" sz="2400" b="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 </a:t>
            </a:r>
            <a:r>
              <a:rPr lang="en-GB" altLang="it-IT" sz="2400" b="0"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11.5 </a:t>
            </a:r>
            <a:r>
              <a:rPr lang="en-GB" altLang="it-IT" sz="2400" b="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J/cm</a:t>
            </a:r>
            <a:r>
              <a:rPr lang="en-GB" altLang="it-IT" sz="2400" b="0" baseline="3000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2</a:t>
            </a:r>
          </a:p>
        </p:txBody>
      </p:sp>
      <p:grpSp>
        <p:nvGrpSpPr>
          <p:cNvPr id="28" name="Group 1344"/>
          <p:cNvGrpSpPr>
            <a:grpSpLocks/>
          </p:cNvGrpSpPr>
          <p:nvPr userDrawn="1"/>
        </p:nvGrpSpPr>
        <p:grpSpPr bwMode="auto">
          <a:xfrm>
            <a:off x="1046460" y="25754301"/>
            <a:ext cx="6123682" cy="5535758"/>
            <a:chOff x="817" y="6940"/>
            <a:chExt cx="3402" cy="3085"/>
          </a:xfrm>
        </p:grpSpPr>
        <p:sp>
          <p:nvSpPr>
            <p:cNvPr id="29" name="Rectangle 1238"/>
            <p:cNvSpPr>
              <a:spLocks noChangeArrowheads="1"/>
            </p:cNvSpPr>
            <p:nvPr/>
          </p:nvSpPr>
          <p:spPr bwMode="auto">
            <a:xfrm>
              <a:off x="817" y="7174"/>
              <a:ext cx="3402" cy="2851"/>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806450">
                <a:defRPr sz="2400">
                  <a:solidFill>
                    <a:schemeClr val="tx1"/>
                  </a:solidFill>
                  <a:latin typeface="Times New Roman" pitchFamily="18" charset="0"/>
                </a:defRPr>
              </a:lvl1pPr>
              <a:lvl2pPr defTabSz="806450">
                <a:defRPr sz="2400">
                  <a:solidFill>
                    <a:schemeClr val="tx1"/>
                  </a:solidFill>
                  <a:latin typeface="Times New Roman" pitchFamily="18" charset="0"/>
                </a:defRPr>
              </a:lvl2pPr>
              <a:lvl3pPr defTabSz="806450">
                <a:defRPr sz="2400">
                  <a:solidFill>
                    <a:schemeClr val="tx1"/>
                  </a:solidFill>
                  <a:latin typeface="Times New Roman" pitchFamily="18" charset="0"/>
                </a:defRPr>
              </a:lvl3pPr>
              <a:lvl4pPr defTabSz="806450">
                <a:defRPr sz="2400">
                  <a:solidFill>
                    <a:schemeClr val="tx1"/>
                  </a:solidFill>
                  <a:latin typeface="Times New Roman" pitchFamily="18" charset="0"/>
                </a:defRPr>
              </a:lvl4pPr>
              <a:lvl5pPr defTabSz="806450">
                <a:defRPr sz="2400">
                  <a:solidFill>
                    <a:schemeClr val="tx1"/>
                  </a:solidFill>
                  <a:latin typeface="Times New Roman" pitchFamily="18" charset="0"/>
                </a:defRPr>
              </a:lvl5pPr>
              <a:lvl6pPr defTabSz="806450" fontAlgn="base">
                <a:spcBef>
                  <a:spcPct val="0"/>
                </a:spcBef>
                <a:spcAft>
                  <a:spcPct val="0"/>
                </a:spcAft>
                <a:defRPr sz="2400">
                  <a:solidFill>
                    <a:schemeClr val="tx1"/>
                  </a:solidFill>
                  <a:latin typeface="Times New Roman" pitchFamily="18" charset="0"/>
                </a:defRPr>
              </a:lvl6pPr>
              <a:lvl7pPr defTabSz="806450" fontAlgn="base">
                <a:spcBef>
                  <a:spcPct val="0"/>
                </a:spcBef>
                <a:spcAft>
                  <a:spcPct val="0"/>
                </a:spcAft>
                <a:defRPr sz="2400">
                  <a:solidFill>
                    <a:schemeClr val="tx1"/>
                  </a:solidFill>
                  <a:latin typeface="Times New Roman" pitchFamily="18" charset="0"/>
                </a:defRPr>
              </a:lvl7pPr>
              <a:lvl8pPr defTabSz="806450" fontAlgn="base">
                <a:spcBef>
                  <a:spcPct val="0"/>
                </a:spcBef>
                <a:spcAft>
                  <a:spcPct val="0"/>
                </a:spcAft>
                <a:defRPr sz="2400">
                  <a:solidFill>
                    <a:schemeClr val="tx1"/>
                  </a:solidFill>
                  <a:latin typeface="Times New Roman" pitchFamily="18" charset="0"/>
                </a:defRPr>
              </a:lvl8pPr>
              <a:lvl9pPr defTabSz="806450" fontAlgn="base">
                <a:spcBef>
                  <a:spcPct val="0"/>
                </a:spcBef>
                <a:spcAft>
                  <a:spcPct val="0"/>
                </a:spcAft>
                <a:defRPr sz="2400">
                  <a:solidFill>
                    <a:schemeClr val="tx1"/>
                  </a:solidFill>
                  <a:latin typeface="Times New Roman" pitchFamily="18" charset="0"/>
                </a:defRPr>
              </a:lvl9pPr>
            </a:lstStyle>
            <a:p>
              <a:pPr algn="ctr"/>
              <a:endParaRPr lang="en-US" altLang="it-IT" sz="2400" b="0">
                <a:latin typeface="Tahoma" panose="020B0604030504040204" pitchFamily="34" charset="0"/>
                <a:ea typeface="Tahoma" panose="020B0604030504040204" pitchFamily="34" charset="0"/>
                <a:cs typeface="Tahoma" panose="020B0604030504040204" pitchFamily="34" charset="0"/>
              </a:endParaRPr>
            </a:p>
          </p:txBody>
        </p:sp>
        <p:grpSp>
          <p:nvGrpSpPr>
            <p:cNvPr id="30" name="Group 1239"/>
            <p:cNvGrpSpPr>
              <a:grpSpLocks/>
            </p:cNvGrpSpPr>
            <p:nvPr/>
          </p:nvGrpSpPr>
          <p:grpSpPr bwMode="auto">
            <a:xfrm>
              <a:off x="2720" y="7790"/>
              <a:ext cx="1252" cy="963"/>
              <a:chOff x="3334" y="1570"/>
              <a:chExt cx="1769" cy="1570"/>
            </a:xfrm>
          </p:grpSpPr>
          <p:sp>
            <p:nvSpPr>
              <p:cNvPr id="61" name="Rectangle 1240"/>
              <p:cNvSpPr>
                <a:spLocks noChangeArrowheads="1"/>
              </p:cNvSpPr>
              <p:nvPr/>
            </p:nvSpPr>
            <p:spPr bwMode="auto">
              <a:xfrm>
                <a:off x="3334" y="2233"/>
                <a:ext cx="362" cy="90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grpSp>
            <p:nvGrpSpPr>
              <p:cNvPr id="62" name="Group 1241"/>
              <p:cNvGrpSpPr>
                <a:grpSpLocks/>
              </p:cNvGrpSpPr>
              <p:nvPr/>
            </p:nvGrpSpPr>
            <p:grpSpPr bwMode="auto">
              <a:xfrm>
                <a:off x="3651" y="1570"/>
                <a:ext cx="1452" cy="817"/>
                <a:chOff x="3651" y="1570"/>
                <a:chExt cx="1452" cy="817"/>
              </a:xfrm>
            </p:grpSpPr>
            <p:sp>
              <p:nvSpPr>
                <p:cNvPr id="63" name="Rectangle 1242"/>
                <p:cNvSpPr>
                  <a:spLocks noChangeArrowheads="1"/>
                </p:cNvSpPr>
                <p:nvPr/>
              </p:nvSpPr>
              <p:spPr bwMode="auto">
                <a:xfrm rot="16200000">
                  <a:off x="4467" y="1298"/>
                  <a:ext cx="363" cy="90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sp>
              <p:nvSpPr>
                <p:cNvPr id="64" name="Line 1243"/>
                <p:cNvSpPr>
                  <a:spLocks noChangeShapeType="1"/>
                </p:cNvSpPr>
                <p:nvPr/>
              </p:nvSpPr>
              <p:spPr bwMode="auto">
                <a:xfrm flipV="1">
                  <a:off x="4005" y="1752"/>
                  <a:ext cx="236" cy="245"/>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sp>
              <p:nvSpPr>
                <p:cNvPr id="65" name="Line 1244"/>
                <p:cNvSpPr>
                  <a:spLocks noChangeShapeType="1"/>
                </p:cNvSpPr>
                <p:nvPr/>
              </p:nvSpPr>
              <p:spPr bwMode="auto">
                <a:xfrm flipV="1">
                  <a:off x="3651" y="2060"/>
                  <a:ext cx="308" cy="327"/>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grpSp>
        </p:grpSp>
        <p:sp>
          <p:nvSpPr>
            <p:cNvPr id="31" name="Line 1245"/>
            <p:cNvSpPr>
              <a:spLocks noChangeShapeType="1"/>
            </p:cNvSpPr>
            <p:nvPr/>
          </p:nvSpPr>
          <p:spPr bwMode="auto">
            <a:xfrm flipH="1">
              <a:off x="1414" y="8497"/>
              <a:ext cx="417" cy="38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pic>
          <p:nvPicPr>
            <p:cNvPr id="32" name="Picture 1246" descr="PLD_schem"/>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67" y="7174"/>
              <a:ext cx="3307" cy="2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3" name="Group 1247"/>
            <p:cNvGrpSpPr>
              <a:grpSpLocks/>
            </p:cNvGrpSpPr>
            <p:nvPr/>
          </p:nvGrpSpPr>
          <p:grpSpPr bwMode="auto">
            <a:xfrm>
              <a:off x="1601" y="7351"/>
              <a:ext cx="468" cy="489"/>
              <a:chOff x="1483" y="790"/>
              <a:chExt cx="662" cy="794"/>
            </a:xfrm>
          </p:grpSpPr>
          <p:sp>
            <p:nvSpPr>
              <p:cNvPr id="55" name="AutoShape 1248"/>
              <p:cNvSpPr>
                <a:spLocks noChangeArrowheads="1"/>
              </p:cNvSpPr>
              <p:nvPr/>
            </p:nvSpPr>
            <p:spPr bwMode="auto">
              <a:xfrm rot="8923434">
                <a:off x="1944" y="1193"/>
                <a:ext cx="65" cy="391"/>
              </a:xfrm>
              <a:prstGeom prst="can">
                <a:avLst>
                  <a:gd name="adj" fmla="val 48457"/>
                </a:avLst>
              </a:prstGeom>
              <a:gradFill rotWithShape="1">
                <a:gsLst>
                  <a:gs pos="0">
                    <a:srgbClr val="B2B2B2">
                      <a:gamma/>
                      <a:shade val="46275"/>
                      <a:invGamma/>
                    </a:srgbClr>
                  </a:gs>
                  <a:gs pos="50000">
                    <a:srgbClr val="B2B2B2"/>
                  </a:gs>
                  <a:gs pos="100000">
                    <a:srgbClr val="B2B2B2">
                      <a:gamma/>
                      <a:shade val="46275"/>
                      <a:invGamma/>
                    </a:srgbClr>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sp>
            <p:nvSpPr>
              <p:cNvPr id="56" name="AutoShape 1249"/>
              <p:cNvSpPr>
                <a:spLocks noChangeArrowheads="1"/>
              </p:cNvSpPr>
              <p:nvPr/>
            </p:nvSpPr>
            <p:spPr bwMode="auto">
              <a:xfrm rot="8923434">
                <a:off x="1851" y="1377"/>
                <a:ext cx="294" cy="69"/>
              </a:xfrm>
              <a:prstGeom prst="can">
                <a:avLst>
                  <a:gd name="adj" fmla="val 25000"/>
                </a:avLst>
              </a:prstGeom>
              <a:gradFill rotWithShape="1">
                <a:gsLst>
                  <a:gs pos="0">
                    <a:srgbClr val="B2B2B2">
                      <a:gamma/>
                      <a:shade val="46275"/>
                      <a:invGamma/>
                    </a:srgbClr>
                  </a:gs>
                  <a:gs pos="50000">
                    <a:srgbClr val="B2B2B2"/>
                  </a:gs>
                  <a:gs pos="100000">
                    <a:srgbClr val="B2B2B2">
                      <a:gamma/>
                      <a:shade val="46275"/>
                      <a:invGamma/>
                    </a:srgbClr>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sp>
            <p:nvSpPr>
              <p:cNvPr id="57" name="AutoShape 1250"/>
              <p:cNvSpPr>
                <a:spLocks noChangeArrowheads="1"/>
              </p:cNvSpPr>
              <p:nvPr/>
            </p:nvSpPr>
            <p:spPr bwMode="auto">
              <a:xfrm rot="8923434">
                <a:off x="1616" y="1000"/>
                <a:ext cx="408" cy="273"/>
              </a:xfrm>
              <a:prstGeom prst="can">
                <a:avLst>
                  <a:gd name="adj" fmla="val 25000"/>
                </a:avLst>
              </a:prstGeom>
              <a:gradFill rotWithShape="1">
                <a:gsLst>
                  <a:gs pos="0">
                    <a:srgbClr val="B2B2B2">
                      <a:gamma/>
                      <a:shade val="46275"/>
                      <a:invGamma/>
                    </a:srgbClr>
                  </a:gs>
                  <a:gs pos="50000">
                    <a:srgbClr val="B2B2B2"/>
                  </a:gs>
                  <a:gs pos="100000">
                    <a:srgbClr val="B2B2B2">
                      <a:gamma/>
                      <a:shade val="46275"/>
                      <a:invGamma/>
                    </a:srgbClr>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grpSp>
            <p:nvGrpSpPr>
              <p:cNvPr id="58" name="Group 1251"/>
              <p:cNvGrpSpPr>
                <a:grpSpLocks/>
              </p:cNvGrpSpPr>
              <p:nvPr/>
            </p:nvGrpSpPr>
            <p:grpSpPr bwMode="auto">
              <a:xfrm>
                <a:off x="1483" y="790"/>
                <a:ext cx="354" cy="271"/>
                <a:chOff x="1701" y="853"/>
                <a:chExt cx="345" cy="263"/>
              </a:xfrm>
            </p:grpSpPr>
            <p:sp>
              <p:nvSpPr>
                <p:cNvPr id="59" name="AutoShape 1252"/>
                <p:cNvSpPr>
                  <a:spLocks noChangeArrowheads="1"/>
                </p:cNvSpPr>
                <p:nvPr/>
              </p:nvSpPr>
              <p:spPr bwMode="auto">
                <a:xfrm rot="8923434">
                  <a:off x="1787" y="889"/>
                  <a:ext cx="259" cy="227"/>
                </a:xfrm>
                <a:prstGeom prst="can">
                  <a:avLst>
                    <a:gd name="adj" fmla="val 8056"/>
                  </a:avLst>
                </a:prstGeom>
                <a:noFill/>
                <a:ln w="9525">
                  <a:solidFill>
                    <a:schemeClr val="tx1"/>
                  </a:solidFill>
                  <a:round/>
                  <a:headEnd/>
                  <a:tailEnd/>
                </a:ln>
                <a:effectLst/>
                <a:extLst>
                  <a:ext uri="{909E8E84-426E-40DD-AFC4-6F175D3DCCD1}">
                    <a14:hiddenFill xmlns:a14="http://schemas.microsoft.com/office/drawing/2010/main">
                      <a:gradFill rotWithShape="1">
                        <a:gsLst>
                          <a:gs pos="0">
                            <a:srgbClr val="B2B2B2">
                              <a:gamma/>
                              <a:shade val="46275"/>
                              <a:invGamma/>
                            </a:srgbClr>
                          </a:gs>
                          <a:gs pos="50000">
                            <a:srgbClr val="B2B2B2"/>
                          </a:gs>
                          <a:gs pos="100000">
                            <a:srgbClr val="B2B2B2">
                              <a:gamma/>
                              <a:shade val="46275"/>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sp>
              <p:nvSpPr>
                <p:cNvPr id="60" name="AutoShape 1253"/>
                <p:cNvSpPr>
                  <a:spLocks noChangeArrowheads="1"/>
                </p:cNvSpPr>
                <p:nvPr/>
              </p:nvSpPr>
              <p:spPr bwMode="auto">
                <a:xfrm rot="8923434">
                  <a:off x="1701" y="853"/>
                  <a:ext cx="290" cy="82"/>
                </a:xfrm>
                <a:prstGeom prst="can">
                  <a:avLst>
                    <a:gd name="adj" fmla="val 8056"/>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grpSp>
        </p:grpSp>
        <p:sp>
          <p:nvSpPr>
            <p:cNvPr id="35" name="AutoShape 1255"/>
            <p:cNvSpPr>
              <a:spLocks noChangeArrowheads="1"/>
            </p:cNvSpPr>
            <p:nvPr/>
          </p:nvSpPr>
          <p:spPr bwMode="auto">
            <a:xfrm rot="10308120">
              <a:off x="2495" y="9662"/>
              <a:ext cx="44" cy="139"/>
            </a:xfrm>
            <a:prstGeom prst="can">
              <a:avLst>
                <a:gd name="adj" fmla="val 25448"/>
              </a:avLst>
            </a:prstGeom>
            <a:gradFill rotWithShape="1">
              <a:gsLst>
                <a:gs pos="0">
                  <a:srgbClr val="B2B2B2">
                    <a:gamma/>
                    <a:shade val="46275"/>
                    <a:invGamma/>
                  </a:srgbClr>
                </a:gs>
                <a:gs pos="50000">
                  <a:srgbClr val="B2B2B2"/>
                </a:gs>
                <a:gs pos="100000">
                  <a:srgbClr val="B2B2B2">
                    <a:gamma/>
                    <a:shade val="46275"/>
                    <a:invGamma/>
                  </a:srgbClr>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sp>
          <p:nvSpPr>
            <p:cNvPr id="36" name="Line 1257"/>
            <p:cNvSpPr>
              <a:spLocks noChangeShapeType="1"/>
            </p:cNvSpPr>
            <p:nvPr/>
          </p:nvSpPr>
          <p:spPr bwMode="auto">
            <a:xfrm flipV="1">
              <a:off x="3234" y="7877"/>
              <a:ext cx="199" cy="183"/>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sp>
          <p:nvSpPr>
            <p:cNvPr id="39" name="Rectangle 1263"/>
            <p:cNvSpPr>
              <a:spLocks noChangeArrowheads="1"/>
            </p:cNvSpPr>
            <p:nvPr/>
          </p:nvSpPr>
          <p:spPr bwMode="auto">
            <a:xfrm>
              <a:off x="2835" y="8577"/>
              <a:ext cx="44" cy="308"/>
            </a:xfrm>
            <a:prstGeom prst="rect">
              <a:avLst/>
            </a:prstGeom>
            <a:solidFill>
              <a:srgbClr val="B2B2B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sp>
          <p:nvSpPr>
            <p:cNvPr id="40" name="Rectangle 1264"/>
            <p:cNvSpPr>
              <a:spLocks noChangeArrowheads="1"/>
            </p:cNvSpPr>
            <p:nvPr/>
          </p:nvSpPr>
          <p:spPr bwMode="auto">
            <a:xfrm flipV="1">
              <a:off x="2891" y="8703"/>
              <a:ext cx="755" cy="54"/>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sp>
          <p:nvSpPr>
            <p:cNvPr id="41" name="Line 1265"/>
            <p:cNvSpPr>
              <a:spLocks noChangeShapeType="1"/>
            </p:cNvSpPr>
            <p:nvPr/>
          </p:nvSpPr>
          <p:spPr bwMode="auto">
            <a:xfrm flipH="1">
              <a:off x="3189" y="8633"/>
              <a:ext cx="8" cy="21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sp>
          <p:nvSpPr>
            <p:cNvPr id="42" name="Rectangle 1266"/>
            <p:cNvSpPr>
              <a:spLocks noChangeArrowheads="1"/>
            </p:cNvSpPr>
            <p:nvPr/>
          </p:nvSpPr>
          <p:spPr bwMode="auto">
            <a:xfrm flipH="1">
              <a:off x="2872" y="8527"/>
              <a:ext cx="61" cy="416"/>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sp>
          <p:nvSpPr>
            <p:cNvPr id="43" name="Line 1267"/>
            <p:cNvSpPr>
              <a:spLocks noChangeShapeType="1"/>
            </p:cNvSpPr>
            <p:nvPr/>
          </p:nvSpPr>
          <p:spPr bwMode="auto">
            <a:xfrm flipH="1" flipV="1">
              <a:off x="2665" y="8438"/>
              <a:ext cx="159" cy="13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sp>
          <p:nvSpPr>
            <p:cNvPr id="45" name="Text Box 1270"/>
            <p:cNvSpPr txBox="1">
              <a:spLocks noChangeArrowheads="1"/>
            </p:cNvSpPr>
            <p:nvPr/>
          </p:nvSpPr>
          <p:spPr bwMode="auto">
            <a:xfrm>
              <a:off x="2192" y="8457"/>
              <a:ext cx="97" cy="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it-IT" sz="1800" b="0">
                <a:latin typeface="Tahoma" panose="020B0604030504040204" pitchFamily="34" charset="0"/>
                <a:ea typeface="Tahoma" panose="020B0604030504040204" pitchFamily="34" charset="0"/>
                <a:cs typeface="Tahoma" panose="020B0604030504040204" pitchFamily="34" charset="0"/>
              </a:endParaRPr>
            </a:p>
          </p:txBody>
        </p:sp>
        <p:sp>
          <p:nvSpPr>
            <p:cNvPr id="47" name="Text Box 1272"/>
            <p:cNvSpPr txBox="1">
              <a:spLocks noChangeArrowheads="1"/>
            </p:cNvSpPr>
            <p:nvPr/>
          </p:nvSpPr>
          <p:spPr bwMode="auto">
            <a:xfrm>
              <a:off x="817" y="6940"/>
              <a:ext cx="3401" cy="269"/>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lnSpc>
                  <a:spcPct val="110000"/>
                </a:lnSpc>
              </a:pPr>
              <a:r>
                <a:rPr lang="en-GB" altLang="it-IT" sz="20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PLD set up</a:t>
              </a:r>
            </a:p>
          </p:txBody>
        </p:sp>
        <p:sp>
          <p:nvSpPr>
            <p:cNvPr id="54" name="Line 1282"/>
            <p:cNvSpPr>
              <a:spLocks noChangeShapeType="1"/>
            </p:cNvSpPr>
            <p:nvPr/>
          </p:nvSpPr>
          <p:spPr bwMode="auto">
            <a:xfrm>
              <a:off x="2995" y="8618"/>
              <a:ext cx="272" cy="454"/>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sz="8530" b="0">
                <a:latin typeface="Tahoma" panose="020B0604030504040204" pitchFamily="34" charset="0"/>
                <a:ea typeface="Tahoma" panose="020B0604030504040204" pitchFamily="34" charset="0"/>
                <a:cs typeface="Tahoma" panose="020B0604030504040204" pitchFamily="34" charset="0"/>
              </a:endParaRPr>
            </a:p>
          </p:txBody>
        </p:sp>
      </p:grpSp>
      <p:sp>
        <p:nvSpPr>
          <p:cNvPr id="66" name="Text Box 1289"/>
          <p:cNvSpPr txBox="1">
            <a:spLocks noChangeArrowheads="1"/>
          </p:cNvSpPr>
          <p:nvPr userDrawn="1"/>
        </p:nvSpPr>
        <p:spPr bwMode="auto">
          <a:xfrm>
            <a:off x="7353770" y="25744578"/>
            <a:ext cx="5782639"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63538" indent="-276225">
              <a:defRPr sz="2400">
                <a:solidFill>
                  <a:schemeClr val="tx1"/>
                </a:solidFill>
                <a:latin typeface="Times New Roman" pitchFamily="18" charset="0"/>
              </a:defRPr>
            </a:lvl1pPr>
            <a:lvl2pPr marL="628650">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r>
              <a:rPr lang="en-GB" altLang="it-IT" sz="2400" b="1" dirty="0">
                <a:latin typeface="Tahoma" panose="020B0604030504040204" pitchFamily="34" charset="0"/>
                <a:ea typeface="Tahoma" panose="020B0604030504040204" pitchFamily="34" charset="0"/>
                <a:cs typeface="Tahoma" panose="020B0604030504040204" pitchFamily="34" charset="0"/>
                <a:sym typeface="Symbol" pitchFamily="18" charset="2"/>
              </a:rPr>
              <a:t>Deposition parameters:</a:t>
            </a:r>
          </a:p>
          <a:p>
            <a:pPr>
              <a:buFontTx/>
              <a:buChar char="•"/>
            </a:pPr>
            <a:r>
              <a:rPr lang="en-GB" altLang="it-IT" sz="2400" b="0" dirty="0">
                <a:latin typeface="Tahoma" panose="020B0604030504040204" pitchFamily="34" charset="0"/>
                <a:ea typeface="Tahoma" panose="020B0604030504040204" pitchFamily="34" charset="0"/>
                <a:cs typeface="Tahoma" panose="020B0604030504040204" pitchFamily="34" charset="0"/>
              </a:rPr>
              <a:t>LaB</a:t>
            </a:r>
            <a:r>
              <a:rPr lang="en-GB" altLang="it-IT" sz="2400" b="0" baseline="-25000" dirty="0">
                <a:latin typeface="Tahoma" panose="020B0604030504040204" pitchFamily="34" charset="0"/>
                <a:ea typeface="Tahoma" panose="020B0604030504040204" pitchFamily="34" charset="0"/>
                <a:cs typeface="Tahoma" panose="020B0604030504040204" pitchFamily="34" charset="0"/>
              </a:rPr>
              <a:t>6</a:t>
            </a:r>
            <a:r>
              <a:rPr lang="en-GB" altLang="it-IT" sz="2400" b="0" dirty="0">
                <a:latin typeface="Tahoma" panose="020B0604030504040204" pitchFamily="34" charset="0"/>
                <a:ea typeface="Tahoma" panose="020B0604030504040204" pitchFamily="34" charset="0"/>
                <a:cs typeface="Tahoma" panose="020B0604030504040204" pitchFamily="34" charset="0"/>
              </a:rPr>
              <a:t> </a:t>
            </a:r>
            <a:r>
              <a:rPr lang="en-GB" altLang="it-IT" sz="2400" b="0" dirty="0" smtClean="0">
                <a:latin typeface="Tahoma" panose="020B0604030504040204" pitchFamily="34" charset="0"/>
                <a:ea typeface="Tahoma" panose="020B0604030504040204" pitchFamily="34" charset="0"/>
                <a:cs typeface="Tahoma" panose="020B0604030504040204" pitchFamily="34" charset="0"/>
              </a:rPr>
              <a:t>target (99.99% purity)</a:t>
            </a:r>
            <a:endParaRPr lang="en-GB" altLang="it-IT" sz="2400" b="0" dirty="0">
              <a:latin typeface="Tahoma" panose="020B0604030504040204" pitchFamily="34" charset="0"/>
              <a:ea typeface="Tahoma" panose="020B0604030504040204" pitchFamily="34" charset="0"/>
              <a:cs typeface="Tahoma" panose="020B0604030504040204" pitchFamily="34" charset="0"/>
            </a:endParaRPr>
          </a:p>
          <a:p>
            <a:pPr>
              <a:buFontTx/>
              <a:buChar char="•"/>
            </a:pPr>
            <a:r>
              <a:rPr lang="en-GB" altLang="it-IT" sz="2400" b="0" dirty="0">
                <a:solidFill>
                  <a:schemeClr val="tx1"/>
                </a:solidFill>
                <a:latin typeface="Tahoma" panose="020B0604030504040204" pitchFamily="34" charset="0"/>
                <a:ea typeface="Tahoma" panose="020B0604030504040204" pitchFamily="34" charset="0"/>
                <a:cs typeface="Tahoma" panose="020B0604030504040204" pitchFamily="34" charset="0"/>
              </a:rPr>
              <a:t>Thickness:</a:t>
            </a:r>
            <a:r>
              <a:rPr lang="en-GB" altLang="it-IT" sz="24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10 – 1000 nm</a:t>
            </a:r>
            <a:endParaRPr lang="en-GB" altLang="it-IT" sz="2400" b="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buFontTx/>
              <a:buChar char="•"/>
            </a:pPr>
            <a:r>
              <a:rPr lang="en-GB" altLang="it-IT" sz="2400" b="0" i="1" dirty="0">
                <a:latin typeface="Tahoma" panose="020B0604030504040204" pitchFamily="34" charset="0"/>
                <a:ea typeface="Tahoma" panose="020B0604030504040204" pitchFamily="34" charset="0"/>
                <a:cs typeface="Tahoma" panose="020B0604030504040204" pitchFamily="34" charset="0"/>
              </a:rPr>
              <a:t>T </a:t>
            </a:r>
            <a:r>
              <a:rPr lang="en-GB" altLang="it-IT" sz="2400" b="0" i="1" baseline="-25000" dirty="0">
                <a:latin typeface="Tahoma" panose="020B0604030504040204" pitchFamily="34" charset="0"/>
                <a:ea typeface="Tahoma" panose="020B0604030504040204" pitchFamily="34" charset="0"/>
                <a:cs typeface="Tahoma" panose="020B0604030504040204" pitchFamily="34" charset="0"/>
              </a:rPr>
              <a:t>substrate</a:t>
            </a:r>
            <a:r>
              <a:rPr lang="en-GB" altLang="it-IT" sz="2400" b="0" dirty="0">
                <a:latin typeface="Tahoma" panose="020B0604030504040204" pitchFamily="34" charset="0"/>
                <a:ea typeface="Tahoma" panose="020B0604030504040204" pitchFamily="34" charset="0"/>
                <a:cs typeface="Tahoma" panose="020B0604030504040204" pitchFamily="34" charset="0"/>
              </a:rPr>
              <a:t> </a:t>
            </a:r>
            <a:r>
              <a:rPr lang="en-GB" altLang="it-IT" sz="2400" b="0" dirty="0">
                <a:latin typeface="Tahoma" panose="020B0604030504040204" pitchFamily="34" charset="0"/>
                <a:ea typeface="Tahoma" panose="020B0604030504040204" pitchFamily="34" charset="0"/>
                <a:cs typeface="Tahoma" panose="020B0604030504040204" pitchFamily="34" charset="0"/>
                <a:sym typeface="Symbol" pitchFamily="18" charset="2"/>
              </a:rPr>
              <a:t>= RT</a:t>
            </a:r>
            <a:endParaRPr lang="en-GB" altLang="it-IT" sz="2400" b="0" dirty="0">
              <a:latin typeface="Tahoma" panose="020B0604030504040204" pitchFamily="34" charset="0"/>
              <a:ea typeface="Tahoma" panose="020B0604030504040204" pitchFamily="34" charset="0"/>
              <a:cs typeface="Tahoma" panose="020B0604030504040204" pitchFamily="34" charset="0"/>
            </a:endParaRPr>
          </a:p>
          <a:p>
            <a:pPr>
              <a:buFontTx/>
              <a:buChar char="•"/>
            </a:pPr>
            <a:r>
              <a:rPr lang="en-GB" altLang="it-IT" sz="2400" b="0" baseline="0" dirty="0">
                <a:latin typeface="Tahoma" panose="020B0604030504040204" pitchFamily="34" charset="0"/>
                <a:ea typeface="Tahoma" panose="020B0604030504040204" pitchFamily="34" charset="0"/>
                <a:cs typeface="Tahoma" panose="020B0604030504040204" pitchFamily="34" charset="0"/>
              </a:rPr>
              <a:t>Vacuum: </a:t>
            </a:r>
            <a:r>
              <a:rPr lang="en-GB" altLang="it-IT" sz="2400" b="0" i="1" baseline="0" dirty="0">
                <a:latin typeface="Tahoma" panose="020B0604030504040204" pitchFamily="34" charset="0"/>
                <a:ea typeface="Tahoma" panose="020B0604030504040204" pitchFamily="34" charset="0"/>
                <a:cs typeface="Tahoma" panose="020B0604030504040204" pitchFamily="34" charset="0"/>
              </a:rPr>
              <a:t>P</a:t>
            </a:r>
            <a:r>
              <a:rPr lang="en-GB" altLang="it-IT" sz="2400" b="0" baseline="0" dirty="0">
                <a:latin typeface="Tahoma" panose="020B0604030504040204" pitchFamily="34" charset="0"/>
                <a:ea typeface="Tahoma" panose="020B0604030504040204" pitchFamily="34" charset="0"/>
                <a:cs typeface="Tahoma" panose="020B0604030504040204" pitchFamily="34" charset="0"/>
              </a:rPr>
              <a:t> &lt; 10</a:t>
            </a:r>
            <a:r>
              <a:rPr lang="en-GB" altLang="it-IT" sz="2400" b="0" baseline="30000" dirty="0">
                <a:latin typeface="Tahoma" panose="020B0604030504040204" pitchFamily="34" charset="0"/>
                <a:ea typeface="Tahoma" panose="020B0604030504040204" pitchFamily="34" charset="0"/>
                <a:cs typeface="Tahoma" panose="020B0604030504040204" pitchFamily="34" charset="0"/>
              </a:rPr>
              <a:t>-6</a:t>
            </a:r>
            <a:r>
              <a:rPr lang="en-GB" altLang="it-IT" sz="2400" b="0" baseline="0" dirty="0">
                <a:latin typeface="Tahoma" panose="020B0604030504040204" pitchFamily="34" charset="0"/>
                <a:ea typeface="Tahoma" panose="020B0604030504040204" pitchFamily="34" charset="0"/>
                <a:cs typeface="Tahoma" panose="020B0604030504040204" pitchFamily="34" charset="0"/>
              </a:rPr>
              <a:t> mbar</a:t>
            </a:r>
          </a:p>
          <a:p>
            <a:pPr>
              <a:buFontTx/>
              <a:buChar char="•"/>
            </a:pPr>
            <a:r>
              <a:rPr lang="en-GB" altLang="it-IT" sz="2400" b="0" baseline="0" dirty="0">
                <a:latin typeface="Tahoma" panose="020B0604030504040204" pitchFamily="34" charset="0"/>
                <a:ea typeface="Tahoma" panose="020B0604030504040204" pitchFamily="34" charset="0"/>
                <a:cs typeface="Tahoma" panose="020B0604030504040204" pitchFamily="34" charset="0"/>
              </a:rPr>
              <a:t>Distance target-to-substrate: 35 mm</a:t>
            </a:r>
          </a:p>
          <a:p>
            <a:pPr>
              <a:buFontTx/>
              <a:buChar char="•"/>
            </a:pPr>
            <a:r>
              <a:rPr lang="en-GB" altLang="it-IT" sz="2400" b="0" baseline="0" dirty="0">
                <a:latin typeface="Tahoma" panose="020B0604030504040204" pitchFamily="34" charset="0"/>
                <a:ea typeface="Tahoma" panose="020B0604030504040204" pitchFamily="34" charset="0"/>
                <a:cs typeface="Tahoma" panose="020B0604030504040204" pitchFamily="34" charset="0"/>
              </a:rPr>
              <a:t>Substrate: Ta, W</a:t>
            </a:r>
            <a:endParaRPr lang="en-GB" altLang="it-IT" sz="2400" b="0" baseline="30000" dirty="0">
              <a:latin typeface="Tahoma" panose="020B0604030504040204" pitchFamily="34" charset="0"/>
              <a:ea typeface="Tahoma" panose="020B0604030504040204" pitchFamily="34" charset="0"/>
              <a:cs typeface="Tahoma" panose="020B0604030504040204" pitchFamily="34" charset="0"/>
            </a:endParaRPr>
          </a:p>
        </p:txBody>
      </p:sp>
      <p:sp>
        <p:nvSpPr>
          <p:cNvPr id="19" name="Rettangolo arrotondato 18"/>
          <p:cNvSpPr/>
          <p:nvPr userDrawn="1"/>
        </p:nvSpPr>
        <p:spPr>
          <a:xfrm>
            <a:off x="633760" y="24917199"/>
            <a:ext cx="12215120" cy="6938993"/>
          </a:xfrm>
          <a:prstGeom prst="roundRect">
            <a:avLst/>
          </a:prstGeom>
          <a:noFill/>
          <a:ln w="57150">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8530">
              <a:latin typeface="Tahoma" panose="020B0604030504040204" pitchFamily="34" charset="0"/>
              <a:ea typeface="Tahoma" panose="020B0604030504040204" pitchFamily="34" charset="0"/>
              <a:cs typeface="Tahoma" panose="020B0604030504040204" pitchFamily="34" charset="0"/>
            </a:endParaRPr>
          </a:p>
        </p:txBody>
      </p:sp>
      <p:sp>
        <p:nvSpPr>
          <p:cNvPr id="70" name="AutoShape 369"/>
          <p:cNvSpPr>
            <a:spLocks noChangeArrowheads="1"/>
          </p:cNvSpPr>
          <p:nvPr userDrawn="1"/>
        </p:nvSpPr>
        <p:spPr bwMode="auto">
          <a:xfrm>
            <a:off x="1269621" y="24596003"/>
            <a:ext cx="11047075" cy="789400"/>
          </a:xfrm>
          <a:prstGeom prst="roundRect">
            <a:avLst>
              <a:gd name="adj" fmla="val 16667"/>
            </a:avLst>
          </a:prstGeom>
          <a:solidFill>
            <a:schemeClr val="accent6">
              <a:lumMod val="20000"/>
              <a:lumOff val="80000"/>
            </a:schemeClr>
          </a:solidFill>
          <a:ln w="9525">
            <a:solidFill>
              <a:schemeClr val="accent6"/>
            </a:solidFill>
            <a:round/>
            <a:headEnd/>
            <a:tailEnd/>
          </a:ln>
          <a:effectLst>
            <a:outerShdw dist="107763" dir="2700000" algn="ctr" rotWithShape="0">
              <a:schemeClr val="bg2"/>
            </a:outerShdw>
          </a:effectLst>
        </p:spPr>
        <p:txBody>
          <a:bodyPr wrap="none" lIns="80647" tIns="40323" rIns="80647" bIns="40323" anchor="ctr"/>
          <a:lstStyle>
            <a:lvl1pPr defTabSz="806450">
              <a:defRPr sz="2400">
                <a:solidFill>
                  <a:schemeClr val="tx1"/>
                </a:solidFill>
                <a:latin typeface="Times New Roman" pitchFamily="18" charset="0"/>
              </a:defRPr>
            </a:lvl1pPr>
            <a:lvl2pPr marL="403225" defTabSz="806450">
              <a:defRPr sz="2400">
                <a:solidFill>
                  <a:schemeClr val="tx1"/>
                </a:solidFill>
                <a:latin typeface="Times New Roman" pitchFamily="18" charset="0"/>
              </a:defRPr>
            </a:lvl2pPr>
            <a:lvl3pPr marL="806450" defTabSz="806450">
              <a:defRPr sz="2400">
                <a:solidFill>
                  <a:schemeClr val="tx1"/>
                </a:solidFill>
                <a:latin typeface="Times New Roman" pitchFamily="18" charset="0"/>
              </a:defRPr>
            </a:lvl3pPr>
            <a:lvl4pPr marL="1209675" defTabSz="806450">
              <a:defRPr sz="2400">
                <a:solidFill>
                  <a:schemeClr val="tx1"/>
                </a:solidFill>
                <a:latin typeface="Times New Roman" pitchFamily="18" charset="0"/>
              </a:defRPr>
            </a:lvl4pPr>
            <a:lvl5pPr marL="1611313" defTabSz="806450">
              <a:defRPr sz="2400">
                <a:solidFill>
                  <a:schemeClr val="tx1"/>
                </a:solidFill>
                <a:latin typeface="Times New Roman" pitchFamily="18" charset="0"/>
              </a:defRPr>
            </a:lvl5pPr>
            <a:lvl6pPr marL="2068513" defTabSz="806450" fontAlgn="base">
              <a:spcBef>
                <a:spcPct val="0"/>
              </a:spcBef>
              <a:spcAft>
                <a:spcPct val="0"/>
              </a:spcAft>
              <a:defRPr sz="2400">
                <a:solidFill>
                  <a:schemeClr val="tx1"/>
                </a:solidFill>
                <a:latin typeface="Times New Roman" pitchFamily="18" charset="0"/>
              </a:defRPr>
            </a:lvl6pPr>
            <a:lvl7pPr marL="2525713" defTabSz="806450" fontAlgn="base">
              <a:spcBef>
                <a:spcPct val="0"/>
              </a:spcBef>
              <a:spcAft>
                <a:spcPct val="0"/>
              </a:spcAft>
              <a:defRPr sz="2400">
                <a:solidFill>
                  <a:schemeClr val="tx1"/>
                </a:solidFill>
                <a:latin typeface="Times New Roman" pitchFamily="18" charset="0"/>
              </a:defRPr>
            </a:lvl7pPr>
            <a:lvl8pPr marL="2982913" defTabSz="806450" fontAlgn="base">
              <a:spcBef>
                <a:spcPct val="0"/>
              </a:spcBef>
              <a:spcAft>
                <a:spcPct val="0"/>
              </a:spcAft>
              <a:defRPr sz="2400">
                <a:solidFill>
                  <a:schemeClr val="tx1"/>
                </a:solidFill>
                <a:latin typeface="Times New Roman" pitchFamily="18" charset="0"/>
              </a:defRPr>
            </a:lvl8pPr>
            <a:lvl9pPr marL="3440113" defTabSz="806450" fontAlgn="base">
              <a:spcBef>
                <a:spcPct val="0"/>
              </a:spcBef>
              <a:spcAft>
                <a:spcPct val="0"/>
              </a:spcAft>
              <a:defRPr sz="2400">
                <a:solidFill>
                  <a:schemeClr val="tx1"/>
                </a:solidFill>
                <a:latin typeface="Times New Roman" pitchFamily="18" charset="0"/>
              </a:defRPr>
            </a:lvl9pPr>
          </a:lstStyle>
          <a:p>
            <a:pPr algn="ctr"/>
            <a:r>
              <a:rPr lang="en-GB" altLang="it-IT" sz="2900" b="1" i="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Thin-Film Deposition</a:t>
            </a:r>
            <a:endParaRPr lang="en-GB" altLang="it-IT" sz="2900" b="1" i="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71" name="Rettangolo arrotondato 70"/>
          <p:cNvSpPr/>
          <p:nvPr userDrawn="1"/>
        </p:nvSpPr>
        <p:spPr>
          <a:xfrm>
            <a:off x="740769" y="9197825"/>
            <a:ext cx="12473571" cy="15157740"/>
          </a:xfrm>
          <a:prstGeom prst="roundRect">
            <a:avLst>
              <a:gd name="adj" fmla="val 8742"/>
            </a:avLst>
          </a:prstGeom>
          <a:noFill/>
          <a:ln w="57150">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8530">
              <a:latin typeface="Tahoma" panose="020B0604030504040204" pitchFamily="34" charset="0"/>
              <a:ea typeface="Tahoma" panose="020B0604030504040204" pitchFamily="34" charset="0"/>
              <a:cs typeface="Tahoma" panose="020B0604030504040204" pitchFamily="34" charset="0"/>
            </a:endParaRPr>
          </a:p>
        </p:txBody>
      </p:sp>
      <p:sp>
        <p:nvSpPr>
          <p:cNvPr id="73" name="Rettangolo arrotondato 72"/>
          <p:cNvSpPr/>
          <p:nvPr userDrawn="1"/>
        </p:nvSpPr>
        <p:spPr>
          <a:xfrm>
            <a:off x="645916" y="32334414"/>
            <a:ext cx="12442376" cy="7771961"/>
          </a:xfrm>
          <a:prstGeom prst="roundRect">
            <a:avLst>
              <a:gd name="adj" fmla="val 11819"/>
            </a:avLst>
          </a:prstGeom>
          <a:noFill/>
          <a:ln w="57150">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8530">
              <a:latin typeface="Tahoma" panose="020B0604030504040204" pitchFamily="34" charset="0"/>
              <a:ea typeface="Tahoma" panose="020B0604030504040204" pitchFamily="34" charset="0"/>
              <a:cs typeface="Tahoma" panose="020B0604030504040204" pitchFamily="34" charset="0"/>
            </a:endParaRPr>
          </a:p>
        </p:txBody>
      </p:sp>
      <p:sp>
        <p:nvSpPr>
          <p:cNvPr id="76" name="Rettangolo arrotondato 75"/>
          <p:cNvSpPr/>
          <p:nvPr userDrawn="1"/>
        </p:nvSpPr>
        <p:spPr>
          <a:xfrm>
            <a:off x="13375821" y="9300951"/>
            <a:ext cx="18492639" cy="31237472"/>
          </a:xfrm>
          <a:prstGeom prst="roundRect">
            <a:avLst>
              <a:gd name="adj" fmla="val 13042"/>
            </a:avLst>
          </a:prstGeom>
          <a:noFill/>
          <a:ln w="57150">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8530">
              <a:latin typeface="Tahoma" panose="020B0604030504040204" pitchFamily="34" charset="0"/>
              <a:ea typeface="Tahoma" panose="020B0604030504040204" pitchFamily="34" charset="0"/>
              <a:cs typeface="Tahoma" panose="020B0604030504040204" pitchFamily="34" charset="0"/>
            </a:endParaRPr>
          </a:p>
        </p:txBody>
      </p:sp>
      <p:sp>
        <p:nvSpPr>
          <p:cNvPr id="77" name="AutoShape 369"/>
          <p:cNvSpPr>
            <a:spLocks noChangeArrowheads="1"/>
          </p:cNvSpPr>
          <p:nvPr userDrawn="1"/>
        </p:nvSpPr>
        <p:spPr bwMode="auto">
          <a:xfrm>
            <a:off x="16809609" y="8951742"/>
            <a:ext cx="12126264" cy="698423"/>
          </a:xfrm>
          <a:prstGeom prst="roundRect">
            <a:avLst>
              <a:gd name="adj" fmla="val 16667"/>
            </a:avLst>
          </a:prstGeom>
          <a:solidFill>
            <a:schemeClr val="accent6">
              <a:lumMod val="20000"/>
              <a:lumOff val="80000"/>
            </a:schemeClr>
          </a:solidFill>
          <a:ln w="9525">
            <a:solidFill>
              <a:schemeClr val="accent6"/>
            </a:solidFill>
            <a:round/>
            <a:headEnd/>
            <a:tailEnd/>
          </a:ln>
          <a:effectLst>
            <a:outerShdw dist="107763" dir="2700000" algn="ctr" rotWithShape="0">
              <a:schemeClr val="bg2"/>
            </a:outerShdw>
          </a:effectLst>
        </p:spPr>
        <p:txBody>
          <a:bodyPr wrap="none" lIns="80647" tIns="40323" rIns="80647" bIns="40323" anchor="ctr"/>
          <a:lstStyle>
            <a:lvl1pPr defTabSz="806450">
              <a:defRPr sz="2400">
                <a:solidFill>
                  <a:schemeClr val="tx1"/>
                </a:solidFill>
                <a:latin typeface="Times New Roman" pitchFamily="18" charset="0"/>
              </a:defRPr>
            </a:lvl1pPr>
            <a:lvl2pPr marL="403225" defTabSz="806450">
              <a:defRPr sz="2400">
                <a:solidFill>
                  <a:schemeClr val="tx1"/>
                </a:solidFill>
                <a:latin typeface="Times New Roman" pitchFamily="18" charset="0"/>
              </a:defRPr>
            </a:lvl2pPr>
            <a:lvl3pPr marL="806450" defTabSz="806450">
              <a:defRPr sz="2400">
                <a:solidFill>
                  <a:schemeClr val="tx1"/>
                </a:solidFill>
                <a:latin typeface="Times New Roman" pitchFamily="18" charset="0"/>
              </a:defRPr>
            </a:lvl3pPr>
            <a:lvl4pPr marL="1209675" defTabSz="806450">
              <a:defRPr sz="2400">
                <a:solidFill>
                  <a:schemeClr val="tx1"/>
                </a:solidFill>
                <a:latin typeface="Times New Roman" pitchFamily="18" charset="0"/>
              </a:defRPr>
            </a:lvl4pPr>
            <a:lvl5pPr marL="1611313" defTabSz="806450">
              <a:defRPr sz="2400">
                <a:solidFill>
                  <a:schemeClr val="tx1"/>
                </a:solidFill>
                <a:latin typeface="Times New Roman" pitchFamily="18" charset="0"/>
              </a:defRPr>
            </a:lvl5pPr>
            <a:lvl6pPr marL="2068513" defTabSz="806450" fontAlgn="base">
              <a:spcBef>
                <a:spcPct val="0"/>
              </a:spcBef>
              <a:spcAft>
                <a:spcPct val="0"/>
              </a:spcAft>
              <a:defRPr sz="2400">
                <a:solidFill>
                  <a:schemeClr val="tx1"/>
                </a:solidFill>
                <a:latin typeface="Times New Roman" pitchFamily="18" charset="0"/>
              </a:defRPr>
            </a:lvl6pPr>
            <a:lvl7pPr marL="2525713" defTabSz="806450" fontAlgn="base">
              <a:spcBef>
                <a:spcPct val="0"/>
              </a:spcBef>
              <a:spcAft>
                <a:spcPct val="0"/>
              </a:spcAft>
              <a:defRPr sz="2400">
                <a:solidFill>
                  <a:schemeClr val="tx1"/>
                </a:solidFill>
                <a:latin typeface="Times New Roman" pitchFamily="18" charset="0"/>
              </a:defRPr>
            </a:lvl7pPr>
            <a:lvl8pPr marL="2982913" defTabSz="806450" fontAlgn="base">
              <a:spcBef>
                <a:spcPct val="0"/>
              </a:spcBef>
              <a:spcAft>
                <a:spcPct val="0"/>
              </a:spcAft>
              <a:defRPr sz="2400">
                <a:solidFill>
                  <a:schemeClr val="tx1"/>
                </a:solidFill>
                <a:latin typeface="Times New Roman" pitchFamily="18" charset="0"/>
              </a:defRPr>
            </a:lvl8pPr>
            <a:lvl9pPr marL="3440113" defTabSz="806450" fontAlgn="base">
              <a:spcBef>
                <a:spcPct val="0"/>
              </a:spcBef>
              <a:spcAft>
                <a:spcPct val="0"/>
              </a:spcAft>
              <a:defRPr sz="2400">
                <a:solidFill>
                  <a:schemeClr val="tx1"/>
                </a:solidFill>
                <a:latin typeface="Times New Roman" pitchFamily="18" charset="0"/>
              </a:defRPr>
            </a:lvl9pPr>
          </a:lstStyle>
          <a:p>
            <a:pPr algn="ctr"/>
            <a:r>
              <a:rPr lang="en-GB" altLang="it-IT" sz="2900" b="1" i="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Discussion and results</a:t>
            </a:r>
          </a:p>
        </p:txBody>
      </p:sp>
      <p:sp>
        <p:nvSpPr>
          <p:cNvPr id="78" name="AutoShape 369"/>
          <p:cNvSpPr>
            <a:spLocks noChangeArrowheads="1"/>
          </p:cNvSpPr>
          <p:nvPr userDrawn="1"/>
        </p:nvSpPr>
        <p:spPr bwMode="auto">
          <a:xfrm>
            <a:off x="3795334" y="8909824"/>
            <a:ext cx="5924359" cy="698423"/>
          </a:xfrm>
          <a:prstGeom prst="roundRect">
            <a:avLst>
              <a:gd name="adj" fmla="val 16667"/>
            </a:avLst>
          </a:prstGeom>
          <a:solidFill>
            <a:schemeClr val="accent6">
              <a:lumMod val="20000"/>
              <a:lumOff val="80000"/>
            </a:schemeClr>
          </a:solidFill>
          <a:ln w="9525">
            <a:solidFill>
              <a:schemeClr val="accent6"/>
            </a:solidFill>
            <a:round/>
            <a:headEnd/>
            <a:tailEnd/>
          </a:ln>
          <a:effectLst>
            <a:outerShdw dist="107763" dir="2700000" algn="ctr" rotWithShape="0">
              <a:schemeClr val="bg2"/>
            </a:outerShdw>
          </a:effectLst>
        </p:spPr>
        <p:txBody>
          <a:bodyPr wrap="none" lIns="80647" tIns="40323" rIns="80647" bIns="40323" anchor="ctr"/>
          <a:lstStyle>
            <a:lvl1pPr defTabSz="806450">
              <a:defRPr sz="2400">
                <a:solidFill>
                  <a:schemeClr val="tx1"/>
                </a:solidFill>
                <a:latin typeface="Times New Roman" pitchFamily="18" charset="0"/>
              </a:defRPr>
            </a:lvl1pPr>
            <a:lvl2pPr marL="403225" defTabSz="806450">
              <a:defRPr sz="2400">
                <a:solidFill>
                  <a:schemeClr val="tx1"/>
                </a:solidFill>
                <a:latin typeface="Times New Roman" pitchFamily="18" charset="0"/>
              </a:defRPr>
            </a:lvl2pPr>
            <a:lvl3pPr marL="806450" defTabSz="806450">
              <a:defRPr sz="2400">
                <a:solidFill>
                  <a:schemeClr val="tx1"/>
                </a:solidFill>
                <a:latin typeface="Times New Roman" pitchFamily="18" charset="0"/>
              </a:defRPr>
            </a:lvl3pPr>
            <a:lvl4pPr marL="1209675" defTabSz="806450">
              <a:defRPr sz="2400">
                <a:solidFill>
                  <a:schemeClr val="tx1"/>
                </a:solidFill>
                <a:latin typeface="Times New Roman" pitchFamily="18" charset="0"/>
              </a:defRPr>
            </a:lvl4pPr>
            <a:lvl5pPr marL="1611313" defTabSz="806450">
              <a:defRPr sz="2400">
                <a:solidFill>
                  <a:schemeClr val="tx1"/>
                </a:solidFill>
                <a:latin typeface="Times New Roman" pitchFamily="18" charset="0"/>
              </a:defRPr>
            </a:lvl5pPr>
            <a:lvl6pPr marL="2068513" defTabSz="806450" fontAlgn="base">
              <a:spcBef>
                <a:spcPct val="0"/>
              </a:spcBef>
              <a:spcAft>
                <a:spcPct val="0"/>
              </a:spcAft>
              <a:defRPr sz="2400">
                <a:solidFill>
                  <a:schemeClr val="tx1"/>
                </a:solidFill>
                <a:latin typeface="Times New Roman" pitchFamily="18" charset="0"/>
              </a:defRPr>
            </a:lvl6pPr>
            <a:lvl7pPr marL="2525713" defTabSz="806450" fontAlgn="base">
              <a:spcBef>
                <a:spcPct val="0"/>
              </a:spcBef>
              <a:spcAft>
                <a:spcPct val="0"/>
              </a:spcAft>
              <a:defRPr sz="2400">
                <a:solidFill>
                  <a:schemeClr val="tx1"/>
                </a:solidFill>
                <a:latin typeface="Times New Roman" pitchFamily="18" charset="0"/>
              </a:defRPr>
            </a:lvl7pPr>
            <a:lvl8pPr marL="2982913" defTabSz="806450" fontAlgn="base">
              <a:spcBef>
                <a:spcPct val="0"/>
              </a:spcBef>
              <a:spcAft>
                <a:spcPct val="0"/>
              </a:spcAft>
              <a:defRPr sz="2400">
                <a:solidFill>
                  <a:schemeClr val="tx1"/>
                </a:solidFill>
                <a:latin typeface="Times New Roman" pitchFamily="18" charset="0"/>
              </a:defRPr>
            </a:lvl8pPr>
            <a:lvl9pPr marL="3440113" defTabSz="806450" fontAlgn="base">
              <a:spcBef>
                <a:spcPct val="0"/>
              </a:spcBef>
              <a:spcAft>
                <a:spcPct val="0"/>
              </a:spcAft>
              <a:defRPr sz="2400">
                <a:solidFill>
                  <a:schemeClr val="tx1"/>
                </a:solidFill>
                <a:latin typeface="Times New Roman" pitchFamily="18" charset="0"/>
              </a:defRPr>
            </a:lvl9pPr>
          </a:lstStyle>
          <a:p>
            <a:pPr algn="ctr"/>
            <a:r>
              <a:rPr lang="en-GB" altLang="it-IT" sz="2900" b="1" i="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General Aim</a:t>
            </a:r>
          </a:p>
        </p:txBody>
      </p:sp>
      <p:sp>
        <p:nvSpPr>
          <p:cNvPr id="79" name="AutoShape 369"/>
          <p:cNvSpPr>
            <a:spLocks noChangeArrowheads="1"/>
          </p:cNvSpPr>
          <p:nvPr userDrawn="1"/>
        </p:nvSpPr>
        <p:spPr bwMode="auto">
          <a:xfrm>
            <a:off x="4515269" y="32049554"/>
            <a:ext cx="4443269" cy="698423"/>
          </a:xfrm>
          <a:prstGeom prst="roundRect">
            <a:avLst>
              <a:gd name="adj" fmla="val 16667"/>
            </a:avLst>
          </a:prstGeom>
          <a:solidFill>
            <a:schemeClr val="accent6">
              <a:lumMod val="20000"/>
              <a:lumOff val="80000"/>
            </a:schemeClr>
          </a:solidFill>
          <a:ln w="9525">
            <a:solidFill>
              <a:schemeClr val="accent6"/>
            </a:solidFill>
            <a:round/>
            <a:headEnd/>
            <a:tailEnd/>
          </a:ln>
          <a:effectLst>
            <a:outerShdw dist="107763" dir="2700000" algn="ctr" rotWithShape="0">
              <a:schemeClr val="bg2"/>
            </a:outerShdw>
          </a:effectLst>
        </p:spPr>
        <p:txBody>
          <a:bodyPr wrap="none" lIns="80647" tIns="40323" rIns="80647" bIns="40323" anchor="ctr"/>
          <a:lstStyle>
            <a:lvl1pPr defTabSz="806450">
              <a:defRPr sz="2400">
                <a:solidFill>
                  <a:schemeClr val="tx1"/>
                </a:solidFill>
                <a:latin typeface="Times New Roman" pitchFamily="18" charset="0"/>
              </a:defRPr>
            </a:lvl1pPr>
            <a:lvl2pPr marL="403225" defTabSz="806450">
              <a:defRPr sz="2400">
                <a:solidFill>
                  <a:schemeClr val="tx1"/>
                </a:solidFill>
                <a:latin typeface="Times New Roman" pitchFamily="18" charset="0"/>
              </a:defRPr>
            </a:lvl2pPr>
            <a:lvl3pPr marL="806450" defTabSz="806450">
              <a:defRPr sz="2400">
                <a:solidFill>
                  <a:schemeClr val="tx1"/>
                </a:solidFill>
                <a:latin typeface="Times New Roman" pitchFamily="18" charset="0"/>
              </a:defRPr>
            </a:lvl3pPr>
            <a:lvl4pPr marL="1209675" defTabSz="806450">
              <a:defRPr sz="2400">
                <a:solidFill>
                  <a:schemeClr val="tx1"/>
                </a:solidFill>
                <a:latin typeface="Times New Roman" pitchFamily="18" charset="0"/>
              </a:defRPr>
            </a:lvl4pPr>
            <a:lvl5pPr marL="1611313" defTabSz="806450">
              <a:defRPr sz="2400">
                <a:solidFill>
                  <a:schemeClr val="tx1"/>
                </a:solidFill>
                <a:latin typeface="Times New Roman" pitchFamily="18" charset="0"/>
              </a:defRPr>
            </a:lvl5pPr>
            <a:lvl6pPr marL="2068513" defTabSz="806450" fontAlgn="base">
              <a:spcBef>
                <a:spcPct val="0"/>
              </a:spcBef>
              <a:spcAft>
                <a:spcPct val="0"/>
              </a:spcAft>
              <a:defRPr sz="2400">
                <a:solidFill>
                  <a:schemeClr val="tx1"/>
                </a:solidFill>
                <a:latin typeface="Times New Roman" pitchFamily="18" charset="0"/>
              </a:defRPr>
            </a:lvl6pPr>
            <a:lvl7pPr marL="2525713" defTabSz="806450" fontAlgn="base">
              <a:spcBef>
                <a:spcPct val="0"/>
              </a:spcBef>
              <a:spcAft>
                <a:spcPct val="0"/>
              </a:spcAft>
              <a:defRPr sz="2400">
                <a:solidFill>
                  <a:schemeClr val="tx1"/>
                </a:solidFill>
                <a:latin typeface="Times New Roman" pitchFamily="18" charset="0"/>
              </a:defRPr>
            </a:lvl7pPr>
            <a:lvl8pPr marL="2982913" defTabSz="806450" fontAlgn="base">
              <a:spcBef>
                <a:spcPct val="0"/>
              </a:spcBef>
              <a:spcAft>
                <a:spcPct val="0"/>
              </a:spcAft>
              <a:defRPr sz="2400">
                <a:solidFill>
                  <a:schemeClr val="tx1"/>
                </a:solidFill>
                <a:latin typeface="Times New Roman" pitchFamily="18" charset="0"/>
              </a:defRPr>
            </a:lvl8pPr>
            <a:lvl9pPr marL="3440113" defTabSz="806450" fontAlgn="base">
              <a:spcBef>
                <a:spcPct val="0"/>
              </a:spcBef>
              <a:spcAft>
                <a:spcPct val="0"/>
              </a:spcAft>
              <a:defRPr sz="2400">
                <a:solidFill>
                  <a:schemeClr val="tx1"/>
                </a:solidFill>
                <a:latin typeface="Times New Roman" pitchFamily="18" charset="0"/>
              </a:defRPr>
            </a:lvl9pPr>
          </a:lstStyle>
          <a:p>
            <a:pPr algn="ctr"/>
            <a:r>
              <a:rPr lang="en-GB" altLang="it-IT" sz="2900" b="1" i="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Conclusions</a:t>
            </a:r>
          </a:p>
        </p:txBody>
      </p:sp>
      <p:cxnSp>
        <p:nvCxnSpPr>
          <p:cNvPr id="98" name="Connettore 2 97"/>
          <p:cNvCxnSpPr/>
          <p:nvPr userDrawn="1"/>
        </p:nvCxnSpPr>
        <p:spPr>
          <a:xfrm flipV="1">
            <a:off x="16243474" y="35941225"/>
            <a:ext cx="153120" cy="539722"/>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 name="CasellaDiTesto 1"/>
          <p:cNvSpPr txBox="1"/>
          <p:nvPr userDrawn="1"/>
        </p:nvSpPr>
        <p:spPr>
          <a:xfrm>
            <a:off x="900809" y="9718999"/>
            <a:ext cx="4367320" cy="2308324"/>
          </a:xfrm>
          <a:prstGeom prst="rect">
            <a:avLst/>
          </a:prstGeom>
          <a:noFill/>
        </p:spPr>
        <p:txBody>
          <a:bodyPr wrap="square" rtlCol="0">
            <a:spAutoFit/>
          </a:bodyPr>
          <a:lstStyle/>
          <a:p>
            <a:pPr algn="just"/>
            <a:r>
              <a:rPr lang="en-US" sz="24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DEVELOPMENT OF AN EFFICIENT THERMIONIC-PHOTOVOLTAIC (TIPV) CONVERTER FOR HIGH-TEMPERATURE APPLICATIONS  (&lt;2000 °C)</a:t>
            </a:r>
            <a:endParaRPr lang="it-IT" sz="2400" i="0" dirty="0"/>
          </a:p>
        </p:txBody>
      </p:sp>
      <p:sp>
        <p:nvSpPr>
          <p:cNvPr id="5" name="Freccia in giù 4"/>
          <p:cNvSpPr/>
          <p:nvPr userDrawn="1"/>
        </p:nvSpPr>
        <p:spPr>
          <a:xfrm>
            <a:off x="2552936" y="11767509"/>
            <a:ext cx="1018064" cy="1033101"/>
          </a:xfrm>
          <a:prstGeom prst="down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sz="8530"/>
          </a:p>
        </p:txBody>
      </p:sp>
      <p:sp>
        <p:nvSpPr>
          <p:cNvPr id="197" name="CasellaDiTesto 196"/>
          <p:cNvSpPr txBox="1"/>
          <p:nvPr userDrawn="1"/>
        </p:nvSpPr>
        <p:spPr>
          <a:xfrm>
            <a:off x="841983" y="12639383"/>
            <a:ext cx="4785402" cy="3416320"/>
          </a:xfrm>
          <a:prstGeom prst="rect">
            <a:avLst/>
          </a:prstGeom>
          <a:noFill/>
        </p:spPr>
        <p:txBody>
          <a:bodyPr wrap="square" rtlCol="0">
            <a:spAutoFit/>
          </a:bodyPr>
          <a:lstStyle/>
          <a:p>
            <a:pPr algn="just"/>
            <a:r>
              <a:rPr lang="en-US" sz="24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DEVELOPMENT OF A SPECIFIC THIN EMITTING LAYER, ABLE TO: </a:t>
            </a:r>
          </a:p>
          <a:p>
            <a:pPr algn="just"/>
            <a:endParaRPr lang="en-US" sz="24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457200" indent="-457200" algn="just">
              <a:buAutoNum type="arabicParenR"/>
            </a:pPr>
            <a:r>
              <a:rPr lang="en-US" sz="2400" b="1"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EFFICIENTLY EMIT </a:t>
            </a:r>
            <a:r>
              <a:rPr lang="en-US" sz="2400" b="1"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THERMIONIC ELECTRONS  UP TO </a:t>
            </a:r>
            <a:r>
              <a:rPr lang="en-US" sz="2400" b="1"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2000 °C</a:t>
            </a:r>
          </a:p>
          <a:p>
            <a:pPr marL="457200" indent="-457200" algn="just">
              <a:buAutoNum type="arabicParenR"/>
            </a:pPr>
            <a:endParaRPr lang="en-US" sz="24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457200" indent="-457200" algn="just">
              <a:buAutoNum type="arabicParenR"/>
            </a:pPr>
            <a:endParaRPr lang="en-US" sz="24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457200" indent="-457200" algn="just">
              <a:buAutoNum type="arabicParenR"/>
            </a:pPr>
            <a:endParaRPr lang="en-US" sz="24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198" name="Freccia in giù 197"/>
          <p:cNvSpPr/>
          <p:nvPr userDrawn="1"/>
        </p:nvSpPr>
        <p:spPr>
          <a:xfrm>
            <a:off x="2603997" y="14927858"/>
            <a:ext cx="1018064" cy="880431"/>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sz="8530" dirty="0"/>
          </a:p>
        </p:txBody>
      </p:sp>
      <p:sp>
        <p:nvSpPr>
          <p:cNvPr id="6" name="Rettangolo 5"/>
          <p:cNvSpPr/>
          <p:nvPr userDrawn="1"/>
        </p:nvSpPr>
        <p:spPr>
          <a:xfrm>
            <a:off x="931821" y="17437196"/>
            <a:ext cx="11681723" cy="1200329"/>
          </a:xfrm>
          <a:prstGeom prst="rect">
            <a:avLst/>
          </a:prstGeom>
        </p:spPr>
        <p:txBody>
          <a:bodyPr wrap="square">
            <a:spAutoFit/>
          </a:bodyPr>
          <a:lstStyle/>
          <a:p>
            <a:pPr marL="0" indent="0" algn="just">
              <a:buNone/>
            </a:pPr>
            <a:r>
              <a:rPr lang="en-US" sz="2400" b="1"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2) FILTER IN A SELECTIVE WAY THE THERMAL IRRADIANCE EMITTED BY THERMIONIC CATHODE COMPONENT FOR AN OPTIMIZED COLLECTION OF PHOTONS BY THE UNDERLYING PHOTOVOLTAIC (PV) CELL. </a:t>
            </a:r>
            <a:endParaRPr lang="it-IT" sz="2400" b="1" i="0" dirty="0"/>
          </a:p>
        </p:txBody>
      </p:sp>
      <p:sp>
        <p:nvSpPr>
          <p:cNvPr id="14" name="CasellaDiTesto 13"/>
          <p:cNvSpPr txBox="1"/>
          <p:nvPr userDrawn="1"/>
        </p:nvSpPr>
        <p:spPr>
          <a:xfrm>
            <a:off x="899559" y="15924468"/>
            <a:ext cx="8422209" cy="1355371"/>
          </a:xfrm>
          <a:prstGeom prst="rect">
            <a:avLst/>
          </a:prstGeom>
          <a:noFill/>
          <a:ln w="38100">
            <a:solidFill>
              <a:schemeClr val="tx1"/>
            </a:solidFill>
          </a:ln>
        </p:spPr>
        <p:txBody>
          <a:bodyPr wrap="square" rtlCol="0">
            <a:spAutoFit/>
          </a:bodyPr>
          <a:lstStyle/>
          <a:p>
            <a:pPr marL="342900" indent="-342900" algn="just">
              <a:lnSpc>
                <a:spcPct val="114000"/>
              </a:lnSpc>
              <a:buFont typeface="Arial" panose="020B0604020202020204" pitchFamily="34" charset="0"/>
              <a:buChar char="•"/>
            </a:pPr>
            <a:r>
              <a:rPr lang="it-IT" sz="2400" b="1" i="0" dirty="0">
                <a:solidFill>
                  <a:schemeClr val="accent6"/>
                </a:solidFill>
                <a:latin typeface="Tahoma" panose="020B0604030504040204" pitchFamily="34" charset="0"/>
                <a:ea typeface="Tahoma" panose="020B0604030504040204" pitchFamily="34" charset="0"/>
                <a:cs typeface="Tahoma" panose="020B0604030504040204" pitchFamily="34" charset="0"/>
              </a:rPr>
              <a:t>A WORK FUNCTION AS LOW AS POSSIBLE, BUT NOT LOWER THAN THAT OF THE </a:t>
            </a:r>
            <a:r>
              <a:rPr lang="it-IT" sz="2400" b="1" i="0" dirty="0" smtClean="0">
                <a:solidFill>
                  <a:schemeClr val="accent6"/>
                </a:solidFill>
                <a:latin typeface="Tahoma" panose="020B0604030504040204" pitchFamily="34" charset="0"/>
                <a:ea typeface="Tahoma" panose="020B0604030504040204" pitchFamily="34" charset="0"/>
                <a:cs typeface="Tahoma" panose="020B0604030504040204" pitchFamily="34" charset="0"/>
              </a:rPr>
              <a:t>ANODE (&lt;2.0</a:t>
            </a:r>
            <a:r>
              <a:rPr lang="it-IT" sz="2400" b="1" i="0" baseline="0" dirty="0" smtClean="0">
                <a:solidFill>
                  <a:schemeClr val="accent6"/>
                </a:solidFill>
                <a:latin typeface="Tahoma" panose="020B0604030504040204" pitchFamily="34" charset="0"/>
                <a:ea typeface="Tahoma" panose="020B0604030504040204" pitchFamily="34" charset="0"/>
                <a:cs typeface="Tahoma" panose="020B0604030504040204" pitchFamily="34" charset="0"/>
              </a:rPr>
              <a:t> </a:t>
            </a:r>
            <a:r>
              <a:rPr lang="it-IT" sz="2400" b="1" i="0" baseline="0" dirty="0" err="1" smtClean="0">
                <a:solidFill>
                  <a:schemeClr val="accent6"/>
                </a:solidFill>
                <a:latin typeface="Tahoma" panose="020B0604030504040204" pitchFamily="34" charset="0"/>
                <a:ea typeface="Tahoma" panose="020B0604030504040204" pitchFamily="34" charset="0"/>
                <a:cs typeface="Tahoma" panose="020B0604030504040204" pitchFamily="34" charset="0"/>
              </a:rPr>
              <a:t>eV</a:t>
            </a:r>
            <a:r>
              <a:rPr lang="it-IT" sz="2400" b="1" i="0" dirty="0" smtClean="0">
                <a:solidFill>
                  <a:schemeClr val="accent6"/>
                </a:solidFill>
                <a:latin typeface="Tahoma" panose="020B0604030504040204" pitchFamily="34" charset="0"/>
                <a:ea typeface="Tahoma" panose="020B0604030504040204" pitchFamily="34" charset="0"/>
                <a:cs typeface="Tahoma" panose="020B0604030504040204" pitchFamily="34" charset="0"/>
              </a:rPr>
              <a:t>)</a:t>
            </a:r>
            <a:endParaRPr lang="it-IT" sz="2400" b="1" i="0" dirty="0">
              <a:solidFill>
                <a:schemeClr val="accent6"/>
              </a:solidFill>
              <a:latin typeface="Tahoma" panose="020B0604030504040204" pitchFamily="34" charset="0"/>
              <a:ea typeface="Tahoma" panose="020B0604030504040204" pitchFamily="34" charset="0"/>
              <a:cs typeface="Tahoma" panose="020B0604030504040204" pitchFamily="34" charset="0"/>
            </a:endParaRPr>
          </a:p>
          <a:p>
            <a:pPr marL="342900" indent="-342900" algn="just">
              <a:lnSpc>
                <a:spcPct val="114000"/>
              </a:lnSpc>
              <a:buFont typeface="Arial" panose="020B0604020202020204" pitchFamily="34" charset="0"/>
              <a:buChar char="•"/>
            </a:pPr>
            <a:r>
              <a:rPr lang="it-IT" sz="2400" b="1" i="0" dirty="0">
                <a:solidFill>
                  <a:schemeClr val="accent6"/>
                </a:solidFill>
                <a:latin typeface="Tahoma" panose="020B0604030504040204" pitchFamily="34" charset="0"/>
                <a:ea typeface="Tahoma" panose="020B0604030504040204" pitchFamily="34" charset="0"/>
                <a:cs typeface="Tahoma" panose="020B0604030504040204" pitchFamily="34" charset="0"/>
              </a:rPr>
              <a:t>A</a:t>
            </a:r>
            <a:r>
              <a:rPr lang="it-IT" sz="2400" b="1" i="0" baseline="0" dirty="0">
                <a:solidFill>
                  <a:schemeClr val="accent6"/>
                </a:solidFill>
                <a:latin typeface="Tahoma" panose="020B0604030504040204" pitchFamily="34" charset="0"/>
                <a:ea typeface="Tahoma" panose="020B0604030504040204" pitchFamily="34" charset="0"/>
                <a:cs typeface="Tahoma" panose="020B0604030504040204" pitchFamily="34" charset="0"/>
              </a:rPr>
              <a:t> HIGH MELTING POINT TO OPERATE AT 2000 °C</a:t>
            </a:r>
            <a:endParaRPr lang="it-IT" sz="2400" b="1" i="0" dirty="0">
              <a:solidFill>
                <a:schemeClr val="accent6"/>
              </a:solidFill>
              <a:latin typeface="Tahoma" panose="020B0604030504040204" pitchFamily="34" charset="0"/>
              <a:ea typeface="Tahoma" panose="020B0604030504040204" pitchFamily="34" charset="0"/>
              <a:cs typeface="Tahoma" panose="020B0604030504040204" pitchFamily="34" charset="0"/>
            </a:endParaRPr>
          </a:p>
        </p:txBody>
      </p:sp>
      <p:sp>
        <p:nvSpPr>
          <p:cNvPr id="201" name="CasellaDiTesto 200"/>
          <p:cNvSpPr txBox="1"/>
          <p:nvPr userDrawn="1"/>
        </p:nvSpPr>
        <p:spPr>
          <a:xfrm>
            <a:off x="2312189" y="19829055"/>
            <a:ext cx="8192370" cy="892296"/>
          </a:xfrm>
          <a:prstGeom prst="rect">
            <a:avLst/>
          </a:prstGeom>
          <a:noFill/>
          <a:ln w="38100">
            <a:solidFill>
              <a:schemeClr val="tx1"/>
            </a:solidFill>
          </a:ln>
        </p:spPr>
        <p:txBody>
          <a:bodyPr wrap="square" rtlCol="0">
            <a:spAutoFit/>
          </a:bodyPr>
          <a:lstStyle/>
          <a:p>
            <a:pPr marL="0" indent="0" algn="ctr">
              <a:lnSpc>
                <a:spcPct val="114000"/>
              </a:lnSpc>
              <a:buFont typeface="Arial" panose="020B0604020202020204" pitchFamily="34" charset="0"/>
              <a:buNone/>
            </a:pPr>
            <a:r>
              <a:rPr lang="en-US" sz="2400" b="1" i="0" u="none" strike="noStrike" kern="1200" baseline="0" dirty="0">
                <a:solidFill>
                  <a:schemeClr val="accent6"/>
                </a:solidFill>
                <a:latin typeface="Tahoma" panose="020B0604030504040204" pitchFamily="34" charset="0"/>
                <a:ea typeface="Tahoma" panose="020B0604030504040204" pitchFamily="34" charset="0"/>
                <a:cs typeface="Tahoma" panose="020B0604030504040204" pitchFamily="34" charset="0"/>
              </a:rPr>
              <a:t>A SPECTRALLY SELECTIVE EMISSIVITY MATCHED WITH THE PV CELL</a:t>
            </a:r>
            <a:endParaRPr lang="it-IT" sz="2400" b="1" i="0" dirty="0">
              <a:solidFill>
                <a:schemeClr val="accent6"/>
              </a:solidFill>
              <a:latin typeface="Tahoma" panose="020B0604030504040204" pitchFamily="34" charset="0"/>
              <a:ea typeface="Tahoma" panose="020B0604030504040204" pitchFamily="34" charset="0"/>
              <a:cs typeface="Tahoma" panose="020B0604030504040204" pitchFamily="34" charset="0"/>
            </a:endParaRPr>
          </a:p>
        </p:txBody>
      </p:sp>
      <p:sp>
        <p:nvSpPr>
          <p:cNvPr id="203" name="Freccia in giù 202"/>
          <p:cNvSpPr/>
          <p:nvPr userDrawn="1"/>
        </p:nvSpPr>
        <p:spPr>
          <a:xfrm>
            <a:off x="5837664" y="18760721"/>
            <a:ext cx="1018064" cy="880431"/>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sz="8530"/>
          </a:p>
        </p:txBody>
      </p:sp>
      <p:sp>
        <p:nvSpPr>
          <p:cNvPr id="15" name="Rettangolo 14"/>
          <p:cNvSpPr/>
          <p:nvPr userDrawn="1"/>
        </p:nvSpPr>
        <p:spPr>
          <a:xfrm>
            <a:off x="899559" y="20851509"/>
            <a:ext cx="11579080" cy="2462213"/>
          </a:xfrm>
          <a:prstGeom prst="rect">
            <a:avLst/>
          </a:prstGeom>
        </p:spPr>
        <p:txBody>
          <a:bodyPr wrap="square">
            <a:spAutoFit/>
          </a:bodyPr>
          <a:lstStyle/>
          <a:p>
            <a:pPr algn="just"/>
            <a:r>
              <a:rPr lang="en-US" sz="24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The primary project specification is obtaining an emitter effective low work function (&lt; 2.7 eV). </a:t>
            </a:r>
            <a:r>
              <a:rPr lang="en-US" sz="2400" b="1"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Lanthanum Hexaboride </a:t>
            </a:r>
            <a:r>
              <a:rPr lang="en-US" sz="24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2400" b="1"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LaB</a:t>
            </a:r>
            <a:r>
              <a:rPr lang="en-US" sz="2400" b="1" i="0" u="none" strike="noStrike" kern="1200" baseline="-25000" dirty="0">
                <a:solidFill>
                  <a:schemeClr val="tx1"/>
                </a:solidFill>
                <a:latin typeface="Tahoma" panose="020B0604030504040204" pitchFamily="34" charset="0"/>
                <a:ea typeface="Tahoma" panose="020B0604030504040204" pitchFamily="34" charset="0"/>
                <a:cs typeface="Tahoma" panose="020B0604030504040204" pitchFamily="34" charset="0"/>
              </a:rPr>
              <a:t>6</a:t>
            </a:r>
            <a:r>
              <a:rPr lang="en-US" sz="24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2400" b="1"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24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represents probably the most suitable candidate, not only for the excellent properties in terms of low work function and high melting point, but also because the use as emitting material is well-established. </a:t>
            </a:r>
          </a:p>
          <a:p>
            <a:pPr algn="just"/>
            <a:endParaRPr lang="en-US" sz="10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lgn="ctr"/>
            <a:r>
              <a:rPr lang="en-US" sz="2400" b="1"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MELTING POINT: 2210 °C</a:t>
            </a:r>
          </a:p>
          <a:p>
            <a:pPr algn="ctr"/>
            <a:r>
              <a:rPr lang="en-US" sz="2400" b="1"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SINGLE-CRYSTAL WORK </a:t>
            </a:r>
            <a:r>
              <a:rPr lang="en-US" sz="2400" b="1"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FUNCTION: 2.6 eV</a:t>
            </a:r>
            <a:r>
              <a:rPr lang="en-US" sz="2400" b="0" i="0" u="none" strike="noStrike" kern="1200" baseline="30000" dirty="0">
                <a:solidFill>
                  <a:schemeClr val="tx1"/>
                </a:solidFill>
                <a:latin typeface="Tahoma" panose="020B0604030504040204" pitchFamily="34" charset="0"/>
                <a:ea typeface="Tahoma" panose="020B0604030504040204" pitchFamily="34" charset="0"/>
                <a:cs typeface="Tahoma" panose="020B0604030504040204" pitchFamily="34" charset="0"/>
              </a:rPr>
              <a:t>*</a:t>
            </a:r>
            <a:endParaRPr lang="it-IT" sz="2400" b="0" baseline="30000" dirty="0">
              <a:latin typeface="Tahoma" panose="020B0604030504040204" pitchFamily="34" charset="0"/>
              <a:ea typeface="Tahoma" panose="020B0604030504040204" pitchFamily="34" charset="0"/>
              <a:cs typeface="Tahoma" panose="020B0604030504040204" pitchFamily="34" charset="0"/>
            </a:endParaRPr>
          </a:p>
        </p:txBody>
      </p:sp>
      <p:sp>
        <p:nvSpPr>
          <p:cNvPr id="16" name="CasellaDiTesto 15"/>
          <p:cNvSpPr txBox="1"/>
          <p:nvPr userDrawn="1"/>
        </p:nvSpPr>
        <p:spPr>
          <a:xfrm>
            <a:off x="931821" y="23407280"/>
            <a:ext cx="9813477" cy="338554"/>
          </a:xfrm>
          <a:prstGeom prst="rect">
            <a:avLst/>
          </a:prstGeom>
          <a:noFill/>
        </p:spPr>
        <p:txBody>
          <a:bodyPr wrap="square" rtlCol="0">
            <a:spAutoFit/>
          </a:bodyPr>
          <a:lstStyle/>
          <a:p>
            <a:r>
              <a:rPr lang="en-US" sz="1600" b="0" i="0" u="none" strike="noStrike" kern="1200" baseline="30000"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1600" b="0" i="0" u="none" strike="noStrike" kern="1200" baseline="0" dirty="0" err="1">
                <a:solidFill>
                  <a:schemeClr val="tx1"/>
                </a:solidFill>
                <a:latin typeface="Tahoma" panose="020B0604030504040204" pitchFamily="34" charset="0"/>
                <a:ea typeface="Tahoma" panose="020B0604030504040204" pitchFamily="34" charset="0"/>
                <a:cs typeface="Tahoma" panose="020B0604030504040204" pitchFamily="34" charset="0"/>
              </a:rPr>
              <a:t>Gesley</a:t>
            </a:r>
            <a:r>
              <a:rPr lang="en-US" sz="16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 M. and Swanson L. W. , </a:t>
            </a:r>
            <a:r>
              <a:rPr lang="en-US" sz="1600" b="0" i="1"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Surf. Sci. </a:t>
            </a:r>
            <a:r>
              <a:rPr lang="en-US" sz="16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146 (1984) 583</a:t>
            </a:r>
            <a:endParaRPr lang="it-IT" sz="1600" b="0" dirty="0">
              <a:latin typeface="Tahoma" panose="020B0604030504040204" pitchFamily="34" charset="0"/>
              <a:ea typeface="Tahoma" panose="020B0604030504040204" pitchFamily="34" charset="0"/>
              <a:cs typeface="Tahoma" panose="020B0604030504040204" pitchFamily="34" charset="0"/>
            </a:endParaRPr>
          </a:p>
        </p:txBody>
      </p:sp>
      <p:sp>
        <p:nvSpPr>
          <p:cNvPr id="17" name="CasellaDiTesto 16"/>
          <p:cNvSpPr txBox="1"/>
          <p:nvPr userDrawn="1"/>
        </p:nvSpPr>
        <p:spPr>
          <a:xfrm>
            <a:off x="1008792" y="32869773"/>
            <a:ext cx="11683969" cy="6986528"/>
          </a:xfrm>
          <a:prstGeom prst="rect">
            <a:avLst/>
          </a:prstGeom>
          <a:noFill/>
        </p:spPr>
        <p:txBody>
          <a:bodyPr wrap="square" rtlCol="0">
            <a:spAutoFit/>
          </a:bodyPr>
          <a:lstStyle/>
          <a:p>
            <a:pPr marL="0" marR="0" indent="0" algn="just" defTabSz="3291840" rtl="0" eaLnBrk="1" fontAlgn="auto" latinLnBrk="0" hangingPunct="1">
              <a:lnSpc>
                <a:spcPct val="100000"/>
              </a:lnSpc>
              <a:spcBef>
                <a:spcPts val="0"/>
              </a:spcBef>
              <a:spcAft>
                <a:spcPts val="0"/>
              </a:spcAft>
              <a:buClrTx/>
              <a:buSzTx/>
              <a:buFontTx/>
              <a:buNone/>
              <a:tabLst/>
              <a:defRPr/>
            </a:pPr>
            <a:r>
              <a:rPr lang="en-US" sz="2800" b="1"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Lanthanum boride thin films were successfully prepared for the first time by fs-PLD at RT</a:t>
            </a:r>
            <a:r>
              <a:rPr lang="en-US" sz="2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This technique induces the formation of thin films composed by </a:t>
            </a:r>
            <a:r>
              <a:rPr lang="en-US" sz="2800" b="1"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nanoparticles</a:t>
            </a:r>
            <a:r>
              <a:rPr lang="en-US" sz="2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(size around </a:t>
            </a:r>
            <a:r>
              <a:rPr lang="en-US" sz="2800" b="1"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10-20 nm</a:t>
            </a:r>
            <a:r>
              <a:rPr lang="en-US" sz="2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with a </a:t>
            </a:r>
            <a:r>
              <a:rPr lang="en-US" sz="2800" b="1"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very high deposition rate</a:t>
            </a:r>
            <a:r>
              <a:rPr lang="en-US" sz="2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(about </a:t>
            </a:r>
            <a:r>
              <a:rPr lang="en-US" sz="2800" b="1"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110 nm/min</a:t>
            </a:r>
            <a:r>
              <a:rPr lang="en-US" sz="2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A pulse repetition rate of 167 Hz, a laser fluence of 11.5 </a:t>
            </a:r>
            <a:r>
              <a:rPr lang="en-US" sz="28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J cm</a:t>
            </a:r>
            <a:r>
              <a:rPr lang="en-US" sz="2800" kern="1200" baseline="300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-2</a:t>
            </a:r>
            <a:r>
              <a:rPr lang="en-US" sz="2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a base pressure lower than 1.0x10</a:t>
            </a:r>
            <a:r>
              <a:rPr lang="en-US" sz="2800" kern="1200" baseline="30000" dirty="0">
                <a:solidFill>
                  <a:schemeClr val="tx1"/>
                </a:solidFill>
                <a:effectLst/>
                <a:latin typeface="Tahoma" panose="020B0604030504040204" pitchFamily="34" charset="0"/>
                <a:ea typeface="Tahoma" panose="020B0604030504040204" pitchFamily="34" charset="0"/>
                <a:cs typeface="Tahoma" panose="020B0604030504040204" pitchFamily="34" charset="0"/>
              </a:rPr>
              <a:t>-7</a:t>
            </a:r>
            <a:r>
              <a:rPr lang="en-US" sz="2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mbar are the deposition conditions needed to </a:t>
            </a:r>
            <a:r>
              <a:rPr lang="en-US" sz="28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produce pure </a:t>
            </a:r>
            <a:r>
              <a:rPr lang="en-US" sz="2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crystalline LaB</a:t>
            </a:r>
            <a:r>
              <a:rPr lang="en-US" sz="2800" kern="1200" baseline="-25000" dirty="0">
                <a:solidFill>
                  <a:schemeClr val="tx1"/>
                </a:solidFill>
                <a:effectLst/>
                <a:latin typeface="Tahoma" panose="020B0604030504040204" pitchFamily="34" charset="0"/>
                <a:ea typeface="Tahoma" panose="020B0604030504040204" pitchFamily="34" charset="0"/>
                <a:cs typeface="Tahoma" panose="020B0604030504040204" pitchFamily="34" charset="0"/>
              </a:rPr>
              <a:t>6</a:t>
            </a:r>
            <a:r>
              <a:rPr lang="en-US" sz="2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phases without any additional crystalline phases from impurities. Anyway, XPS reveals the presence of amorphous oxide compounds, confirmed by TEM investigations that revealed </a:t>
            </a:r>
            <a:r>
              <a:rPr lang="en-US" sz="28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the </a:t>
            </a:r>
            <a:r>
              <a:rPr lang="en-US" sz="2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presence at the grain-boundaries of LaB</a:t>
            </a:r>
            <a:r>
              <a:rPr lang="en-US" sz="2800" kern="1200" baseline="-25000" dirty="0">
                <a:solidFill>
                  <a:schemeClr val="tx1"/>
                </a:solidFill>
                <a:effectLst/>
                <a:latin typeface="Tahoma" panose="020B0604030504040204" pitchFamily="34" charset="0"/>
                <a:ea typeface="Tahoma" panose="020B0604030504040204" pitchFamily="34" charset="0"/>
                <a:cs typeface="Tahoma" panose="020B0604030504040204" pitchFamily="34" charset="0"/>
              </a:rPr>
              <a:t>6</a:t>
            </a:r>
            <a:r>
              <a:rPr lang="en-US" sz="2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crystalline nanoparticles. UPS and thermionic measurements confirm a </a:t>
            </a:r>
            <a:r>
              <a:rPr lang="en-US" sz="2800" b="1"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low work function </a:t>
            </a:r>
            <a:r>
              <a:rPr lang="en-US" sz="2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typical of single crystal LaB</a:t>
            </a:r>
            <a:r>
              <a:rPr lang="en-US" sz="2800" kern="1200" baseline="-25000" dirty="0">
                <a:solidFill>
                  <a:schemeClr val="tx1"/>
                </a:solidFill>
                <a:effectLst/>
                <a:latin typeface="Tahoma" panose="020B0604030504040204" pitchFamily="34" charset="0"/>
                <a:ea typeface="Tahoma" panose="020B0604030504040204" pitchFamily="34" charset="0"/>
                <a:cs typeface="Tahoma" panose="020B0604030504040204" pitchFamily="34" charset="0"/>
              </a:rPr>
              <a:t>6</a:t>
            </a:r>
            <a:r>
              <a:rPr lang="en-US" sz="2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en-US" sz="2800" b="1"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2.8 and 2.62 eV</a:t>
            </a:r>
            <a:r>
              <a:rPr lang="en-US" sz="2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respectively) and an </a:t>
            </a:r>
            <a:r>
              <a:rPr lang="en-US" sz="2800" b="1"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enhanced </a:t>
            </a:r>
            <a:r>
              <a:rPr lang="en-US" sz="28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electron emissivity</a:t>
            </a:r>
            <a:r>
              <a:rPr lang="en-US" sz="28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en-US" sz="2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for the thin films deposited at the optimal conditions. This allows defining fs-PLD as an efficient and quick method to synthetize at room temperature large-area electron emitting layers based on LaB</a:t>
            </a:r>
            <a:r>
              <a:rPr lang="en-US" sz="2800" kern="1200" baseline="-25000" dirty="0">
                <a:solidFill>
                  <a:schemeClr val="tx1"/>
                </a:solidFill>
                <a:effectLst/>
                <a:latin typeface="Tahoma" panose="020B0604030504040204" pitchFamily="34" charset="0"/>
                <a:ea typeface="Tahoma" panose="020B0604030504040204" pitchFamily="34" charset="0"/>
                <a:cs typeface="Tahoma" panose="020B0604030504040204" pitchFamily="34" charset="0"/>
              </a:rPr>
              <a:t>6</a:t>
            </a:r>
            <a:r>
              <a:rPr lang="en-US" sz="2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 </a:t>
            </a:r>
            <a:endParaRPr lang="it-IT" sz="2800" dirty="0">
              <a:latin typeface="Tahoma" panose="020B0604030504040204" pitchFamily="34" charset="0"/>
              <a:ea typeface="Tahoma" panose="020B0604030504040204" pitchFamily="34" charset="0"/>
              <a:cs typeface="Tahoma" panose="020B0604030504040204" pitchFamily="34" charset="0"/>
            </a:endParaRPr>
          </a:p>
        </p:txBody>
      </p:sp>
      <p:sp>
        <p:nvSpPr>
          <p:cNvPr id="204" name="CasellaDiTesto 203"/>
          <p:cNvSpPr txBox="1"/>
          <p:nvPr userDrawn="1"/>
        </p:nvSpPr>
        <p:spPr>
          <a:xfrm>
            <a:off x="26402603" y="34938084"/>
            <a:ext cx="6084979" cy="830997"/>
          </a:xfrm>
          <a:prstGeom prst="rect">
            <a:avLst/>
          </a:prstGeom>
          <a:noFill/>
        </p:spPr>
        <p:txBody>
          <a:bodyPr wrap="square" rtlCol="0">
            <a:spAutoFit/>
          </a:bodyPr>
          <a:lstStyle/>
          <a:p>
            <a:pPr algn="ctr"/>
            <a:r>
              <a:rPr lang="it-IT" sz="2400" b="1" i="1" dirty="0">
                <a:latin typeface="Tahoma" panose="020B0604030504040204" pitchFamily="34" charset="0"/>
                <a:ea typeface="Tahoma" panose="020B0604030504040204" pitchFamily="34" charset="0"/>
                <a:cs typeface="Tahoma" panose="020B0604030504040204" pitchFamily="34" charset="0"/>
              </a:rPr>
              <a:t>Richardson-Dushmann</a:t>
            </a:r>
            <a:r>
              <a:rPr lang="it-IT" sz="2400" b="1" i="1" baseline="0" dirty="0">
                <a:latin typeface="Tahoma" panose="020B0604030504040204" pitchFamily="34" charset="0"/>
                <a:ea typeface="Tahoma" panose="020B0604030504040204" pitchFamily="34" charset="0"/>
                <a:cs typeface="Tahoma" panose="020B0604030504040204" pitchFamily="34" charset="0"/>
              </a:rPr>
              <a:t> </a:t>
            </a:r>
            <a:r>
              <a:rPr lang="it-IT" sz="2400" b="1" i="1" baseline="0" dirty="0" err="1">
                <a:latin typeface="Tahoma" panose="020B0604030504040204" pitchFamily="34" charset="0"/>
                <a:ea typeface="Tahoma" panose="020B0604030504040204" pitchFamily="34" charset="0"/>
                <a:cs typeface="Tahoma" panose="020B0604030504040204" pitchFamily="34" charset="0"/>
              </a:rPr>
              <a:t>fit</a:t>
            </a:r>
            <a:r>
              <a:rPr lang="it-IT" sz="2400" b="1" i="1" baseline="0" dirty="0">
                <a:latin typeface="Tahoma" panose="020B0604030504040204" pitchFamily="34" charset="0"/>
                <a:ea typeface="Tahoma" panose="020B0604030504040204" pitchFamily="34" charset="0"/>
                <a:cs typeface="Tahoma" panose="020B0604030504040204" pitchFamily="34" charset="0"/>
              </a:rPr>
              <a:t>:</a:t>
            </a:r>
          </a:p>
          <a:p>
            <a:pPr algn="ctr"/>
            <a:r>
              <a:rPr lang="it-IT" sz="2400" b="1" i="1" baseline="0" dirty="0">
                <a:latin typeface="Tahoma" panose="020B0604030504040204" pitchFamily="34" charset="0"/>
                <a:ea typeface="Tahoma" panose="020B0604030504040204" pitchFamily="34" charset="0"/>
                <a:cs typeface="Tahoma" panose="020B0604030504040204" pitchFamily="34" charset="0"/>
              </a:rPr>
              <a:t>J= A</a:t>
            </a:r>
            <a:r>
              <a:rPr lang="it-IT" sz="2400" b="1" i="1" baseline="-25000" dirty="0">
                <a:latin typeface="Tahoma" panose="020B0604030504040204" pitchFamily="34" charset="0"/>
                <a:ea typeface="Tahoma" panose="020B0604030504040204" pitchFamily="34" charset="0"/>
                <a:cs typeface="Tahoma" panose="020B0604030504040204" pitchFamily="34" charset="0"/>
              </a:rPr>
              <a:t>R</a:t>
            </a:r>
            <a:r>
              <a:rPr lang="it-IT" sz="2400" b="1" i="1" baseline="0" dirty="0">
                <a:latin typeface="Tahoma" panose="020B0604030504040204" pitchFamily="34" charset="0"/>
                <a:ea typeface="Tahoma" panose="020B0604030504040204" pitchFamily="34" charset="0"/>
                <a:cs typeface="Tahoma" panose="020B0604030504040204" pitchFamily="34" charset="0"/>
              </a:rPr>
              <a:t>T</a:t>
            </a:r>
            <a:r>
              <a:rPr lang="it-IT" sz="2400" b="1" i="1" baseline="30000" dirty="0">
                <a:latin typeface="Tahoma" panose="020B0604030504040204" pitchFamily="34" charset="0"/>
                <a:ea typeface="Tahoma" panose="020B0604030504040204" pitchFamily="34" charset="0"/>
                <a:cs typeface="Tahoma" panose="020B0604030504040204" pitchFamily="34" charset="0"/>
              </a:rPr>
              <a:t>2</a:t>
            </a:r>
            <a:r>
              <a:rPr lang="it-IT" sz="2400" b="1" i="1" baseline="0" dirty="0">
                <a:latin typeface="Tahoma" panose="020B0604030504040204" pitchFamily="34" charset="0"/>
                <a:ea typeface="Tahoma" panose="020B0604030504040204" pitchFamily="34" charset="0"/>
                <a:cs typeface="Tahoma" panose="020B0604030504040204" pitchFamily="34" charset="0"/>
              </a:rPr>
              <a:t>exp(-</a:t>
            </a:r>
            <a:r>
              <a:rPr lang="el-GR" sz="2400" b="1" i="1" baseline="0" dirty="0">
                <a:latin typeface="Tahoma" panose="020B0604030504040204" pitchFamily="34" charset="0"/>
                <a:ea typeface="Tahoma" panose="020B0604030504040204" pitchFamily="34" charset="0"/>
                <a:cs typeface="Tahoma" panose="020B0604030504040204" pitchFamily="34" charset="0"/>
              </a:rPr>
              <a:t>Φ</a:t>
            </a:r>
            <a:r>
              <a:rPr lang="it-IT" sz="2400" b="1" i="1" baseline="0" dirty="0" smtClean="0">
                <a:latin typeface="Tahoma" panose="020B0604030504040204" pitchFamily="34" charset="0"/>
                <a:ea typeface="Tahoma" panose="020B0604030504040204" pitchFamily="34" charset="0"/>
                <a:cs typeface="Tahoma" panose="020B0604030504040204" pitchFamily="34" charset="0"/>
              </a:rPr>
              <a:t>/</a:t>
            </a:r>
            <a:r>
              <a:rPr lang="it-IT" sz="2400" b="1" i="1" baseline="0" dirty="0" err="1" smtClean="0">
                <a:latin typeface="Tahoma" panose="020B0604030504040204" pitchFamily="34" charset="0"/>
                <a:ea typeface="Tahoma" panose="020B0604030504040204" pitchFamily="34" charset="0"/>
                <a:cs typeface="Tahoma" panose="020B0604030504040204" pitchFamily="34" charset="0"/>
              </a:rPr>
              <a:t>k</a:t>
            </a:r>
            <a:r>
              <a:rPr lang="it-IT" sz="2400" b="1" i="1" baseline="-25000" dirty="0" err="1" smtClean="0">
                <a:latin typeface="Tahoma" panose="020B0604030504040204" pitchFamily="34" charset="0"/>
                <a:ea typeface="Tahoma" panose="020B0604030504040204" pitchFamily="34" charset="0"/>
                <a:cs typeface="Tahoma" panose="020B0604030504040204" pitchFamily="34" charset="0"/>
              </a:rPr>
              <a:t>B</a:t>
            </a:r>
            <a:r>
              <a:rPr lang="it-IT" sz="2400" b="1" i="1" baseline="0" dirty="0" err="1" smtClean="0">
                <a:latin typeface="Tahoma" panose="020B0604030504040204" pitchFamily="34" charset="0"/>
                <a:ea typeface="Tahoma" panose="020B0604030504040204" pitchFamily="34" charset="0"/>
                <a:cs typeface="Tahoma" panose="020B0604030504040204" pitchFamily="34" charset="0"/>
              </a:rPr>
              <a:t>T</a:t>
            </a:r>
            <a:r>
              <a:rPr lang="it-IT" sz="2400" b="1" i="1" baseline="0" dirty="0">
                <a:latin typeface="Tahoma" panose="020B0604030504040204" pitchFamily="34" charset="0"/>
                <a:ea typeface="Tahoma" panose="020B0604030504040204" pitchFamily="34" charset="0"/>
                <a:cs typeface="Tahoma" panose="020B0604030504040204" pitchFamily="34" charset="0"/>
              </a:rPr>
              <a:t>)</a:t>
            </a:r>
            <a:endParaRPr lang="it-IT" sz="2400" b="1" i="1" dirty="0">
              <a:latin typeface="Tahoma" panose="020B0604030504040204" pitchFamily="34" charset="0"/>
              <a:ea typeface="Tahoma" panose="020B0604030504040204" pitchFamily="34" charset="0"/>
              <a:cs typeface="Tahoma" panose="020B0604030504040204" pitchFamily="34" charset="0"/>
            </a:endParaRPr>
          </a:p>
        </p:txBody>
      </p:sp>
      <p:sp>
        <p:nvSpPr>
          <p:cNvPr id="205" name="CasellaDiTesto 204"/>
          <p:cNvSpPr txBox="1"/>
          <p:nvPr userDrawn="1"/>
        </p:nvSpPr>
        <p:spPr>
          <a:xfrm>
            <a:off x="14360687" y="34588660"/>
            <a:ext cx="6949317" cy="523220"/>
          </a:xfrm>
          <a:prstGeom prst="rect">
            <a:avLst/>
          </a:prstGeom>
          <a:noFill/>
        </p:spPr>
        <p:txBody>
          <a:bodyPr wrap="square" rtlCol="0">
            <a:spAutoFit/>
          </a:bodyPr>
          <a:lstStyle/>
          <a:p>
            <a:pPr algn="ctr"/>
            <a:r>
              <a:rPr lang="it-IT" sz="2800" b="1" i="1" dirty="0" err="1">
                <a:solidFill>
                  <a:schemeClr val="accent6"/>
                </a:solidFill>
                <a:latin typeface="Tahoma" panose="020B0604030504040204" pitchFamily="34" charset="0"/>
                <a:ea typeface="Tahoma" panose="020B0604030504040204" pitchFamily="34" charset="0"/>
                <a:cs typeface="Tahoma" panose="020B0604030504040204" pitchFamily="34" charset="0"/>
              </a:rPr>
              <a:t>Thermionic</a:t>
            </a:r>
            <a:r>
              <a:rPr lang="it-IT" sz="2800" b="1" i="1" dirty="0">
                <a:solidFill>
                  <a:schemeClr val="accent6"/>
                </a:solidFill>
                <a:latin typeface="Tahoma" panose="020B0604030504040204" pitchFamily="34" charset="0"/>
                <a:ea typeface="Tahoma" panose="020B0604030504040204" pitchFamily="34" charset="0"/>
                <a:cs typeface="Tahoma" panose="020B0604030504040204" pitchFamily="34" charset="0"/>
              </a:rPr>
              <a:t> </a:t>
            </a:r>
            <a:r>
              <a:rPr lang="it-IT" sz="2800" b="1" i="1" dirty="0" err="1" smtClean="0">
                <a:solidFill>
                  <a:schemeClr val="accent6"/>
                </a:solidFill>
                <a:latin typeface="Tahoma" panose="020B0604030504040204" pitchFamily="34" charset="0"/>
                <a:ea typeface="Tahoma" panose="020B0604030504040204" pitchFamily="34" charset="0"/>
                <a:cs typeface="Tahoma" panose="020B0604030504040204" pitchFamily="34" charset="0"/>
              </a:rPr>
              <a:t>emission</a:t>
            </a:r>
            <a:r>
              <a:rPr lang="it-IT" sz="2800" b="1" i="1" dirty="0" smtClean="0">
                <a:solidFill>
                  <a:schemeClr val="accent6"/>
                </a:solidFill>
                <a:latin typeface="Tahoma" panose="020B0604030504040204" pitchFamily="34" charset="0"/>
                <a:ea typeface="Tahoma" panose="020B0604030504040204" pitchFamily="34" charset="0"/>
                <a:cs typeface="Tahoma" panose="020B0604030504040204" pitchFamily="34" charset="0"/>
              </a:rPr>
              <a:t> </a:t>
            </a:r>
            <a:r>
              <a:rPr lang="it-IT" sz="2800" b="1" i="1" dirty="0" err="1" smtClean="0">
                <a:solidFill>
                  <a:schemeClr val="accent6"/>
                </a:solidFill>
                <a:latin typeface="Tahoma" panose="020B0604030504040204" pitchFamily="34" charset="0"/>
                <a:ea typeface="Tahoma" panose="020B0604030504040204" pitchFamily="34" charset="0"/>
                <a:cs typeface="Tahoma" panose="020B0604030504040204" pitchFamily="34" charset="0"/>
              </a:rPr>
              <a:t>measurements</a:t>
            </a:r>
            <a:endParaRPr lang="it-IT" sz="2800" b="1" i="1" dirty="0">
              <a:solidFill>
                <a:schemeClr val="accent6"/>
              </a:solidFill>
              <a:latin typeface="Tahoma" panose="020B0604030504040204" pitchFamily="34" charset="0"/>
              <a:ea typeface="Tahoma" panose="020B0604030504040204" pitchFamily="34" charset="0"/>
              <a:cs typeface="Tahoma" panose="020B0604030504040204" pitchFamily="34" charset="0"/>
            </a:endParaRPr>
          </a:p>
        </p:txBody>
      </p:sp>
      <p:cxnSp>
        <p:nvCxnSpPr>
          <p:cNvPr id="81" name="Connettore 2 80"/>
          <p:cNvCxnSpPr/>
          <p:nvPr userDrawn="1"/>
        </p:nvCxnSpPr>
        <p:spPr>
          <a:xfrm>
            <a:off x="19376114" y="36454579"/>
            <a:ext cx="429695" cy="430605"/>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95" name="Freccia in giù 4"/>
          <p:cNvSpPr/>
          <p:nvPr userDrawn="1"/>
        </p:nvSpPr>
        <p:spPr>
          <a:xfrm>
            <a:off x="28947706" y="35982454"/>
            <a:ext cx="957364" cy="1368743"/>
          </a:xfrm>
          <a:prstGeom prst="downArrow">
            <a:avLst>
              <a:gd name="adj1" fmla="val 50000"/>
              <a:gd name="adj2" fmla="val 42460"/>
            </a:avLst>
          </a:prstGeom>
          <a:gradFill>
            <a:lin ang="0" scaled="0"/>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sz="8530"/>
          </a:p>
        </p:txBody>
      </p:sp>
      <p:graphicFrame>
        <p:nvGraphicFramePr>
          <p:cNvPr id="97" name="Oggetto 96">
            <a:extLst>
              <a:ext uri="{FF2B5EF4-FFF2-40B4-BE49-F238E27FC236}">
                <a16:creationId xmlns:a16="http://schemas.microsoft.com/office/drawing/2014/main" id="{17480EFD-A0D1-4CA0-BC3D-13FDD4EF8339}"/>
              </a:ext>
            </a:extLst>
          </p:cNvPr>
          <p:cNvGraphicFramePr>
            <a:graphicFrameLocks noChangeAspect="1"/>
          </p:cNvGraphicFramePr>
          <p:nvPr userDrawn="1">
            <p:extLst>
              <p:ext uri="{D42A27DB-BD31-4B8C-83A1-F6EECF244321}">
                <p14:modId xmlns:p14="http://schemas.microsoft.com/office/powerpoint/2010/main" val="959304881"/>
              </p:ext>
            </p:extLst>
          </p:nvPr>
        </p:nvGraphicFramePr>
        <p:xfrm>
          <a:off x="25128636" y="17135823"/>
          <a:ext cx="5957062" cy="5903442"/>
        </p:xfrm>
        <a:graphic>
          <a:graphicData uri="http://schemas.openxmlformats.org/presentationml/2006/ole">
            <mc:AlternateContent xmlns:mc="http://schemas.openxmlformats.org/markup-compatibility/2006">
              <mc:Choice xmlns:v="urn:schemas-microsoft-com:vml" Requires="v">
                <p:oleObj spid="_x0000_s1276" name="KGPlot" r:id="rId22" imgW="7010280" imgH="6946920" progId="KGraph_Plot">
                  <p:embed/>
                </p:oleObj>
              </mc:Choice>
              <mc:Fallback>
                <p:oleObj name="KGPlot" r:id="rId22" imgW="7010280" imgH="6946920" progId="KGraph_Plot">
                  <p:embed/>
                  <p:pic>
                    <p:nvPicPr>
                      <p:cNvPr id="11" name="Oggetto 10">
                        <a:extLst>
                          <a:ext uri="{FF2B5EF4-FFF2-40B4-BE49-F238E27FC236}">
                            <a16:creationId xmlns:a16="http://schemas.microsoft.com/office/drawing/2014/main" id="{A1CB5A88-9745-47EC-A11B-6B909CD2ED87}"/>
                          </a:ext>
                        </a:extLst>
                      </p:cNvPr>
                      <p:cNvPicPr/>
                      <p:nvPr/>
                    </p:nvPicPr>
                    <p:blipFill>
                      <a:blip r:embed="rId23"/>
                      <a:stretch>
                        <a:fillRect/>
                      </a:stretch>
                    </p:blipFill>
                    <p:spPr>
                      <a:xfrm>
                        <a:off x="25128636" y="17135823"/>
                        <a:ext cx="5957062" cy="5903442"/>
                      </a:xfrm>
                      <a:prstGeom prst="rect">
                        <a:avLst/>
                      </a:prstGeom>
                    </p:spPr>
                  </p:pic>
                </p:oleObj>
              </mc:Fallback>
            </mc:AlternateContent>
          </a:graphicData>
        </a:graphic>
      </p:graphicFrame>
      <p:graphicFrame>
        <p:nvGraphicFramePr>
          <p:cNvPr id="99" name="Oggetto 98">
            <a:extLst>
              <a:ext uri="{FF2B5EF4-FFF2-40B4-BE49-F238E27FC236}">
                <a16:creationId xmlns:a16="http://schemas.microsoft.com/office/drawing/2014/main" id="{77B8CB51-815A-4D14-AA9E-1B6129E868EA}"/>
              </a:ext>
            </a:extLst>
          </p:cNvPr>
          <p:cNvGraphicFramePr>
            <a:graphicFrameLocks noChangeAspect="1"/>
          </p:cNvGraphicFramePr>
          <p:nvPr userDrawn="1">
            <p:extLst>
              <p:ext uri="{D42A27DB-BD31-4B8C-83A1-F6EECF244321}">
                <p14:modId xmlns:p14="http://schemas.microsoft.com/office/powerpoint/2010/main" val="4075597709"/>
              </p:ext>
            </p:extLst>
          </p:nvPr>
        </p:nvGraphicFramePr>
        <p:xfrm>
          <a:off x="13715286" y="22320399"/>
          <a:ext cx="5957062" cy="5903442"/>
        </p:xfrm>
        <a:graphic>
          <a:graphicData uri="http://schemas.openxmlformats.org/presentationml/2006/ole">
            <mc:AlternateContent xmlns:mc="http://schemas.openxmlformats.org/markup-compatibility/2006">
              <mc:Choice xmlns:v="urn:schemas-microsoft-com:vml" Requires="v">
                <p:oleObj spid="_x0000_s1277" name="KGPlot" r:id="rId24" imgW="7010280" imgH="6946920" progId="KGraph_Plot">
                  <p:embed/>
                </p:oleObj>
              </mc:Choice>
              <mc:Fallback>
                <p:oleObj name="KGPlot" r:id="rId24" imgW="7010280" imgH="6946920" progId="KGraph_Plot">
                  <p:embed/>
                  <p:pic>
                    <p:nvPicPr>
                      <p:cNvPr id="13" name="Oggetto 12">
                        <a:extLst>
                          <a:ext uri="{FF2B5EF4-FFF2-40B4-BE49-F238E27FC236}">
                            <a16:creationId xmlns:a16="http://schemas.microsoft.com/office/drawing/2014/main" id="{EB547731-B815-4195-A663-50E92348026C}"/>
                          </a:ext>
                        </a:extLst>
                      </p:cNvPr>
                      <p:cNvPicPr/>
                      <p:nvPr/>
                    </p:nvPicPr>
                    <p:blipFill>
                      <a:blip r:embed="rId25"/>
                      <a:stretch>
                        <a:fillRect/>
                      </a:stretch>
                    </p:blipFill>
                    <p:spPr>
                      <a:xfrm>
                        <a:off x="13715286" y="22320399"/>
                        <a:ext cx="5957062" cy="5903442"/>
                      </a:xfrm>
                      <a:prstGeom prst="rect">
                        <a:avLst/>
                      </a:prstGeom>
                    </p:spPr>
                  </p:pic>
                </p:oleObj>
              </mc:Fallback>
            </mc:AlternateContent>
          </a:graphicData>
        </a:graphic>
      </p:graphicFrame>
      <p:sp>
        <p:nvSpPr>
          <p:cNvPr id="104" name="CasellaDiTesto 103">
            <a:extLst>
              <a:ext uri="{FF2B5EF4-FFF2-40B4-BE49-F238E27FC236}">
                <a16:creationId xmlns:a16="http://schemas.microsoft.com/office/drawing/2014/main" id="{79877584-8D4B-4A13-9EEC-7B442E036966}"/>
              </a:ext>
            </a:extLst>
          </p:cNvPr>
          <p:cNvSpPr txBox="1"/>
          <p:nvPr userDrawn="1"/>
        </p:nvSpPr>
        <p:spPr>
          <a:xfrm>
            <a:off x="22076306" y="23328511"/>
            <a:ext cx="7443752" cy="523220"/>
          </a:xfrm>
          <a:prstGeom prst="rect">
            <a:avLst/>
          </a:prstGeom>
          <a:noFill/>
        </p:spPr>
        <p:txBody>
          <a:bodyPr wrap="square" rtlCol="0">
            <a:spAutoFit/>
          </a:bodyPr>
          <a:lstStyle>
            <a:defPPr>
              <a:defRPr lang="it-IT"/>
            </a:defPPr>
            <a:lvl1pPr lvl="0" algn="ctr">
              <a:defRPr sz="2800" b="1" i="1">
                <a:solidFill>
                  <a:schemeClr val="accent6"/>
                </a:solidFill>
                <a:latin typeface="Tahoma" panose="020B0604030504040204" pitchFamily="34" charset="0"/>
                <a:ea typeface="Tahoma" panose="020B0604030504040204" pitchFamily="34" charset="0"/>
                <a:cs typeface="Tahoma" panose="020B0604030504040204" pitchFamily="34" charset="0"/>
              </a:defRPr>
            </a:lvl1pPr>
          </a:lstStyle>
          <a:p>
            <a:pPr lvl="0"/>
            <a:r>
              <a:rPr lang="it-IT" dirty="0" smtClean="0"/>
              <a:t>Qualitative model under </a:t>
            </a:r>
            <a:r>
              <a:rPr lang="it-IT" dirty="0" err="1" smtClean="0"/>
              <a:t>development</a:t>
            </a:r>
            <a:endParaRPr lang="it-IT" dirty="0"/>
          </a:p>
        </p:txBody>
      </p:sp>
      <p:sp>
        <p:nvSpPr>
          <p:cNvPr id="83" name="Freccia in giù 82">
            <a:extLst>
              <a:ext uri="{FF2B5EF4-FFF2-40B4-BE49-F238E27FC236}">
                <a16:creationId xmlns:a16="http://schemas.microsoft.com/office/drawing/2014/main" id="{46E17410-DBDA-4110-8BEE-090B9C2B0537}"/>
              </a:ext>
            </a:extLst>
          </p:cNvPr>
          <p:cNvSpPr/>
          <p:nvPr userDrawn="1"/>
        </p:nvSpPr>
        <p:spPr>
          <a:xfrm rot="16200000">
            <a:off x="23487620" y="19313344"/>
            <a:ext cx="802266" cy="2423010"/>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sz="8530" dirty="0"/>
          </a:p>
        </p:txBody>
      </p:sp>
      <p:sp>
        <p:nvSpPr>
          <p:cNvPr id="84" name="CasellaDiTesto 83">
            <a:extLst>
              <a:ext uri="{FF2B5EF4-FFF2-40B4-BE49-F238E27FC236}">
                <a16:creationId xmlns:a16="http://schemas.microsoft.com/office/drawing/2014/main" id="{6C752519-6E6A-499C-BB78-AB840DC9D21B}"/>
              </a:ext>
            </a:extLst>
          </p:cNvPr>
          <p:cNvSpPr txBox="1"/>
          <p:nvPr userDrawn="1"/>
        </p:nvSpPr>
        <p:spPr>
          <a:xfrm>
            <a:off x="11571082" y="22463680"/>
            <a:ext cx="10323134" cy="523220"/>
          </a:xfrm>
          <a:prstGeom prst="rect">
            <a:avLst/>
          </a:prstGeom>
          <a:noFill/>
        </p:spPr>
        <p:txBody>
          <a:bodyPr wrap="square" rtlCol="0">
            <a:spAutoFit/>
          </a:bodyPr>
          <a:lstStyle>
            <a:defPPr>
              <a:defRPr lang="it-IT"/>
            </a:defPPr>
            <a:lvl1pPr lvl="0" algn="ctr">
              <a:defRPr sz="2800" b="1" i="1">
                <a:solidFill>
                  <a:schemeClr val="accent6"/>
                </a:solidFill>
                <a:latin typeface="Tahoma" panose="020B0604030504040204" pitchFamily="34" charset="0"/>
                <a:ea typeface="Tahoma" panose="020B0604030504040204" pitchFamily="34" charset="0"/>
                <a:cs typeface="Tahoma" panose="020B0604030504040204" pitchFamily="34" charset="0"/>
              </a:defRPr>
            </a:lvl1pPr>
          </a:lstStyle>
          <a:p>
            <a:pPr lvl="0"/>
            <a:r>
              <a:rPr lang="it-IT" dirty="0"/>
              <a:t>UPS: </a:t>
            </a:r>
            <a:r>
              <a:rPr lang="it-IT" dirty="0" smtClean="0"/>
              <a:t>work </a:t>
            </a:r>
            <a:r>
              <a:rPr lang="it-IT" dirty="0" err="1"/>
              <a:t>function</a:t>
            </a:r>
            <a:r>
              <a:rPr lang="it-IT" dirty="0"/>
              <a:t> </a:t>
            </a:r>
            <a:r>
              <a:rPr lang="it-IT" dirty="0" err="1"/>
              <a:t>evaluation</a:t>
            </a:r>
            <a:endParaRPr lang="it-IT" dirty="0"/>
          </a:p>
        </p:txBody>
      </p:sp>
      <p:sp>
        <p:nvSpPr>
          <p:cNvPr id="87" name="CasellaDiTesto 86">
            <a:extLst>
              <a:ext uri="{FF2B5EF4-FFF2-40B4-BE49-F238E27FC236}">
                <a16:creationId xmlns:a16="http://schemas.microsoft.com/office/drawing/2014/main" id="{90C7FEE6-7001-48B8-9080-73B8FE13FDC8}"/>
              </a:ext>
            </a:extLst>
          </p:cNvPr>
          <p:cNvSpPr txBox="1"/>
          <p:nvPr userDrawn="1"/>
        </p:nvSpPr>
        <p:spPr>
          <a:xfrm>
            <a:off x="24480850" y="9833812"/>
            <a:ext cx="5976378" cy="954107"/>
          </a:xfrm>
          <a:prstGeom prst="rect">
            <a:avLst/>
          </a:prstGeom>
          <a:noFill/>
        </p:spPr>
        <p:txBody>
          <a:bodyPr wrap="square" rtlCol="0">
            <a:spAutoFit/>
          </a:bodyPr>
          <a:lstStyle>
            <a:defPPr>
              <a:defRPr lang="it-IT"/>
            </a:defPPr>
            <a:lvl1pPr lvl="0" algn="ctr">
              <a:defRPr sz="2800" b="1" i="1">
                <a:solidFill>
                  <a:schemeClr val="accent6"/>
                </a:solidFill>
                <a:latin typeface="Tahoma" panose="020B0604030504040204" pitchFamily="34" charset="0"/>
                <a:ea typeface="Tahoma" panose="020B0604030504040204" pitchFamily="34" charset="0"/>
                <a:cs typeface="Tahoma" panose="020B0604030504040204" pitchFamily="34" charset="0"/>
              </a:defRPr>
            </a:lvl1pPr>
          </a:lstStyle>
          <a:p>
            <a:pPr lvl="0"/>
            <a:r>
              <a:rPr lang="it-IT" dirty="0" err="1" smtClean="0"/>
              <a:t>Structural</a:t>
            </a:r>
            <a:r>
              <a:rPr lang="it-IT" dirty="0" smtClean="0"/>
              <a:t> </a:t>
            </a:r>
            <a:r>
              <a:rPr lang="it-IT" dirty="0" err="1"/>
              <a:t>analysis</a:t>
            </a:r>
            <a:r>
              <a:rPr lang="it-IT" dirty="0"/>
              <a:t>: </a:t>
            </a:r>
            <a:r>
              <a:rPr lang="it-IT" dirty="0" smtClean="0"/>
              <a:t>XRD and </a:t>
            </a:r>
            <a:r>
              <a:rPr lang="it-IT" dirty="0" err="1" smtClean="0"/>
              <a:t>Raman</a:t>
            </a:r>
            <a:r>
              <a:rPr lang="it-IT" dirty="0" smtClean="0"/>
              <a:t> </a:t>
            </a:r>
            <a:r>
              <a:rPr lang="it-IT" dirty="0" err="1"/>
              <a:t>spectroscopy</a:t>
            </a:r>
            <a:r>
              <a:rPr lang="it-IT" dirty="0"/>
              <a:t> </a:t>
            </a:r>
          </a:p>
        </p:txBody>
      </p:sp>
      <p:pic>
        <p:nvPicPr>
          <p:cNvPr id="20" name="Immagine 19">
            <a:extLst>
              <a:ext uri="{FF2B5EF4-FFF2-40B4-BE49-F238E27FC236}">
                <a16:creationId xmlns:a16="http://schemas.microsoft.com/office/drawing/2014/main" id="{A93B183E-AFDD-48D9-9CD4-05046EDC4103}"/>
              </a:ext>
            </a:extLst>
          </p:cNvPr>
          <p:cNvPicPr>
            <a:picLocks noChangeAspect="1"/>
          </p:cNvPicPr>
          <p:nvPr userDrawn="1"/>
        </p:nvPicPr>
        <p:blipFill>
          <a:blip r:embed="rId26"/>
          <a:stretch>
            <a:fillRect/>
          </a:stretch>
        </p:blipFill>
        <p:spPr>
          <a:xfrm>
            <a:off x="22320324" y="10500071"/>
            <a:ext cx="5324285" cy="5230571"/>
          </a:xfrm>
          <a:prstGeom prst="rect">
            <a:avLst/>
          </a:prstGeom>
        </p:spPr>
      </p:pic>
      <p:pic>
        <p:nvPicPr>
          <p:cNvPr id="21" name="Immagine 20">
            <a:extLst>
              <a:ext uri="{FF2B5EF4-FFF2-40B4-BE49-F238E27FC236}">
                <a16:creationId xmlns:a16="http://schemas.microsoft.com/office/drawing/2014/main" id="{C309991F-534E-42FF-9875-2FACB29A30C4}"/>
              </a:ext>
            </a:extLst>
          </p:cNvPr>
          <p:cNvPicPr>
            <a:picLocks noChangeAspect="1"/>
          </p:cNvPicPr>
          <p:nvPr userDrawn="1"/>
        </p:nvPicPr>
        <p:blipFill>
          <a:blip r:embed="rId27"/>
          <a:stretch>
            <a:fillRect/>
          </a:stretch>
        </p:blipFill>
        <p:spPr>
          <a:xfrm>
            <a:off x="27000844" y="10451337"/>
            <a:ext cx="5431088" cy="5344239"/>
          </a:xfrm>
          <a:prstGeom prst="rect">
            <a:avLst/>
          </a:prstGeom>
        </p:spPr>
      </p:pic>
      <p:sp>
        <p:nvSpPr>
          <p:cNvPr id="88" name="CasellaDiTesto 87">
            <a:extLst>
              <a:ext uri="{FF2B5EF4-FFF2-40B4-BE49-F238E27FC236}">
                <a16:creationId xmlns:a16="http://schemas.microsoft.com/office/drawing/2014/main" id="{16CBB852-88FB-43C1-BA80-7D33F66923A9}"/>
              </a:ext>
            </a:extLst>
          </p:cNvPr>
          <p:cNvSpPr txBox="1"/>
          <p:nvPr userDrawn="1"/>
        </p:nvSpPr>
        <p:spPr>
          <a:xfrm>
            <a:off x="23640744" y="15353693"/>
            <a:ext cx="7420382" cy="2308324"/>
          </a:xfrm>
          <a:prstGeom prst="rect">
            <a:avLst/>
          </a:prstGeom>
          <a:noFill/>
        </p:spPr>
        <p:txBody>
          <a:bodyPr wrap="square" rtlCol="0">
            <a:spAutoFit/>
          </a:bodyPr>
          <a:lstStyle/>
          <a:p>
            <a:pPr marL="342900" indent="-342900" algn="just">
              <a:buFont typeface="Arial" panose="020B0604020202020204" pitchFamily="34" charset="0"/>
              <a:buChar char="•"/>
            </a:pPr>
            <a:r>
              <a:rPr lang="it-IT" sz="2400" b="0" i="0" dirty="0" err="1">
                <a:latin typeface="Tahoma" panose="020B0604030504040204" pitchFamily="34" charset="0"/>
                <a:ea typeface="Tahoma" panose="020B0604030504040204" pitchFamily="34" charset="0"/>
                <a:cs typeface="Tahoma" panose="020B0604030504040204" pitchFamily="34" charset="0"/>
              </a:rPr>
              <a:t>Raman</a:t>
            </a:r>
            <a:r>
              <a:rPr lang="it-IT" sz="2400" b="0" i="0" dirty="0">
                <a:latin typeface="Tahoma" panose="020B0604030504040204" pitchFamily="34" charset="0"/>
                <a:ea typeface="Tahoma" panose="020B0604030504040204" pitchFamily="34" charset="0"/>
                <a:cs typeface="Tahoma" panose="020B0604030504040204" pitchFamily="34" charset="0"/>
              </a:rPr>
              <a:t> </a:t>
            </a:r>
            <a:r>
              <a:rPr lang="it-IT" sz="2400" b="0" i="0" dirty="0" err="1" smtClean="0">
                <a:latin typeface="Tahoma" panose="020B0604030504040204" pitchFamily="34" charset="0"/>
                <a:ea typeface="Tahoma" panose="020B0604030504040204" pitchFamily="34" charset="0"/>
                <a:cs typeface="Tahoma" panose="020B0604030504040204" pitchFamily="34" charset="0"/>
              </a:rPr>
              <a:t>spectroscopy</a:t>
            </a:r>
            <a:r>
              <a:rPr lang="it-IT" sz="2400" b="0" i="0" dirty="0" smtClean="0">
                <a:latin typeface="Tahoma" panose="020B0604030504040204" pitchFamily="34" charset="0"/>
                <a:ea typeface="Tahoma" panose="020B0604030504040204" pitchFamily="34" charset="0"/>
                <a:cs typeface="Tahoma" panose="020B0604030504040204" pitchFamily="34" charset="0"/>
              </a:rPr>
              <a:t> </a:t>
            </a:r>
            <a:r>
              <a:rPr lang="it-IT" sz="2400" b="0" i="0" dirty="0" err="1" smtClean="0">
                <a:latin typeface="Tahoma" panose="020B0604030504040204" pitchFamily="34" charset="0"/>
                <a:ea typeface="Tahoma" panose="020B0604030504040204" pitchFamily="34" charset="0"/>
                <a:cs typeface="Tahoma" panose="020B0604030504040204" pitchFamily="34" charset="0"/>
              </a:rPr>
              <a:t>allows</a:t>
            </a:r>
            <a:r>
              <a:rPr lang="it-IT" sz="2400" b="0" i="0" dirty="0" smtClean="0">
                <a:latin typeface="Tahoma" panose="020B0604030504040204" pitchFamily="34" charset="0"/>
                <a:ea typeface="Tahoma" panose="020B0604030504040204" pitchFamily="34" charset="0"/>
                <a:cs typeface="Tahoma" panose="020B0604030504040204" pitchFamily="34" charset="0"/>
              </a:rPr>
              <a:t> </a:t>
            </a:r>
            <a:r>
              <a:rPr lang="it-IT" sz="2400" b="0" i="0" dirty="0" err="1" smtClean="0">
                <a:latin typeface="Tahoma" panose="020B0604030504040204" pitchFamily="34" charset="0"/>
                <a:ea typeface="Tahoma" panose="020B0604030504040204" pitchFamily="34" charset="0"/>
                <a:cs typeface="Tahoma" panose="020B0604030504040204" pitchFamily="34" charset="0"/>
              </a:rPr>
              <a:t>identiifying</a:t>
            </a:r>
            <a:r>
              <a:rPr lang="it-IT" sz="2400" b="0" i="0" dirty="0" smtClean="0">
                <a:latin typeface="Tahoma" panose="020B0604030504040204" pitchFamily="34" charset="0"/>
                <a:ea typeface="Tahoma" panose="020B0604030504040204" pitchFamily="34" charset="0"/>
                <a:cs typeface="Tahoma" panose="020B0604030504040204" pitchFamily="34" charset="0"/>
              </a:rPr>
              <a:t> </a:t>
            </a:r>
            <a:r>
              <a:rPr lang="it-IT" sz="2400" b="0" i="0" dirty="0">
                <a:latin typeface="Tahoma" panose="020B0604030504040204" pitchFamily="34" charset="0"/>
                <a:ea typeface="Tahoma" panose="020B0604030504040204" pitchFamily="34" charset="0"/>
                <a:cs typeface="Tahoma" panose="020B0604030504040204" pitchFamily="34" charset="0"/>
              </a:rPr>
              <a:t>LaB</a:t>
            </a:r>
            <a:r>
              <a:rPr lang="it-IT" sz="2400" b="0" i="0" baseline="-25000" dirty="0">
                <a:latin typeface="Tahoma" panose="020B0604030504040204" pitchFamily="34" charset="0"/>
                <a:ea typeface="Tahoma" panose="020B0604030504040204" pitchFamily="34" charset="0"/>
                <a:cs typeface="Tahoma" panose="020B0604030504040204" pitchFamily="34" charset="0"/>
              </a:rPr>
              <a:t>6</a:t>
            </a:r>
            <a:r>
              <a:rPr lang="it-IT" sz="2400" b="0" i="0" dirty="0">
                <a:latin typeface="Tahoma" panose="020B0604030504040204" pitchFamily="34" charset="0"/>
                <a:ea typeface="Tahoma" panose="020B0604030504040204" pitchFamily="34" charset="0"/>
                <a:cs typeface="Tahoma" panose="020B0604030504040204" pitchFamily="34" charset="0"/>
              </a:rPr>
              <a:t> </a:t>
            </a:r>
            <a:r>
              <a:rPr lang="it-IT" sz="2400" b="0" i="0" dirty="0" err="1" smtClean="0">
                <a:latin typeface="Tahoma" panose="020B0604030504040204" pitchFamily="34" charset="0"/>
                <a:ea typeface="Tahoma" panose="020B0604030504040204" pitchFamily="34" charset="0"/>
                <a:cs typeface="Tahoma" panose="020B0604030504040204" pitchFamily="34" charset="0"/>
              </a:rPr>
              <a:t>phase</a:t>
            </a:r>
            <a:r>
              <a:rPr lang="it-IT" sz="2400" b="0" i="0" dirty="0" smtClean="0">
                <a:latin typeface="Tahoma" panose="020B0604030504040204" pitchFamily="34" charset="0"/>
                <a:ea typeface="Tahoma" panose="020B0604030504040204" pitchFamily="34" charset="0"/>
                <a:cs typeface="Tahoma" panose="020B0604030504040204" pitchFamily="34" charset="0"/>
              </a:rPr>
              <a:t> </a:t>
            </a:r>
            <a:r>
              <a:rPr lang="it-IT" sz="2400" b="0" i="0" u="sng" dirty="0" smtClean="0">
                <a:latin typeface="Tahoma" panose="020B0604030504040204" pitchFamily="34" charset="0"/>
                <a:ea typeface="Tahoma" panose="020B0604030504040204" pitchFamily="34" charset="0"/>
                <a:cs typeface="Tahoma" panose="020B0604030504040204" pitchFamily="34" charset="0"/>
              </a:rPr>
              <a:t>for </a:t>
            </a:r>
            <a:r>
              <a:rPr lang="it-IT" sz="2400" b="0" i="0" u="sng" dirty="0">
                <a:latin typeface="Tahoma" panose="020B0604030504040204" pitchFamily="34" charset="0"/>
                <a:ea typeface="Tahoma" panose="020B0604030504040204" pitchFamily="34" charset="0"/>
                <a:cs typeface="Tahoma" panose="020B0604030504040204" pitchFamily="34" charset="0"/>
              </a:rPr>
              <a:t>all the </a:t>
            </a:r>
            <a:r>
              <a:rPr lang="it-IT" sz="2400" b="0" i="0" u="sng" dirty="0" err="1" smtClean="0">
                <a:latin typeface="Tahoma" panose="020B0604030504040204" pitchFamily="34" charset="0"/>
                <a:ea typeface="Tahoma" panose="020B0604030504040204" pitchFamily="34" charset="0"/>
                <a:cs typeface="Tahoma" panose="020B0604030504040204" pitchFamily="34" charset="0"/>
              </a:rPr>
              <a:t>samples</a:t>
            </a:r>
            <a:r>
              <a:rPr lang="it-IT" sz="2400" b="0" i="0" dirty="0" smtClean="0">
                <a:latin typeface="Tahoma" panose="020B0604030504040204" pitchFamily="34" charset="0"/>
                <a:ea typeface="Tahoma" panose="020B0604030504040204" pitchFamily="34" charset="0"/>
                <a:cs typeface="Tahoma" panose="020B0604030504040204" pitchFamily="34" charset="0"/>
              </a:rPr>
              <a:t>,</a:t>
            </a:r>
          </a:p>
          <a:p>
            <a:pPr marL="342900" indent="-342900" algn="just">
              <a:buFont typeface="Arial" panose="020B0604020202020204" pitchFamily="34" charset="0"/>
              <a:buChar char="•"/>
            </a:pPr>
            <a:r>
              <a:rPr lang="it-IT" sz="2400" b="0" i="0" dirty="0" smtClean="0">
                <a:latin typeface="Tahoma" panose="020B0604030504040204" pitchFamily="34" charset="0"/>
                <a:ea typeface="Tahoma" panose="020B0604030504040204" pitchFamily="34" charset="0"/>
                <a:cs typeface="Tahoma" panose="020B0604030504040204" pitchFamily="34" charset="0"/>
              </a:rPr>
              <a:t>XRD </a:t>
            </a:r>
            <a:r>
              <a:rPr lang="it-IT" sz="2400" b="0" i="0" dirty="0" err="1">
                <a:latin typeface="Tahoma" panose="020B0604030504040204" pitchFamily="34" charset="0"/>
                <a:ea typeface="Tahoma" panose="020B0604030504040204" pitchFamily="34" charset="0"/>
                <a:cs typeface="Tahoma" panose="020B0604030504040204" pitchFamily="34" charset="0"/>
              </a:rPr>
              <a:t>detects</a:t>
            </a:r>
            <a:r>
              <a:rPr lang="it-IT" sz="2400" b="0" i="0" dirty="0">
                <a:latin typeface="Tahoma" panose="020B0604030504040204" pitchFamily="34" charset="0"/>
                <a:ea typeface="Tahoma" panose="020B0604030504040204" pitchFamily="34" charset="0"/>
                <a:cs typeface="Tahoma" panose="020B0604030504040204" pitchFamily="34" charset="0"/>
              </a:rPr>
              <a:t> pure </a:t>
            </a:r>
            <a:r>
              <a:rPr lang="it-IT" sz="2400" b="0" i="0" dirty="0" err="1">
                <a:latin typeface="Tahoma" panose="020B0604030504040204" pitchFamily="34" charset="0"/>
                <a:ea typeface="Tahoma" panose="020B0604030504040204" pitchFamily="34" charset="0"/>
                <a:cs typeface="Tahoma" panose="020B0604030504040204" pitchFamily="34" charset="0"/>
              </a:rPr>
              <a:t>crystalline</a:t>
            </a:r>
            <a:r>
              <a:rPr lang="it-IT" sz="2400" b="0" i="0" dirty="0">
                <a:latin typeface="Tahoma" panose="020B0604030504040204" pitchFamily="34" charset="0"/>
                <a:ea typeface="Tahoma" panose="020B0604030504040204" pitchFamily="34" charset="0"/>
                <a:cs typeface="Tahoma" panose="020B0604030504040204" pitchFamily="34" charset="0"/>
              </a:rPr>
              <a:t> LaB</a:t>
            </a:r>
            <a:r>
              <a:rPr lang="it-IT" sz="2400" b="0" i="0" baseline="-25000" dirty="0">
                <a:latin typeface="Tahoma" panose="020B0604030504040204" pitchFamily="34" charset="0"/>
                <a:ea typeface="Tahoma" panose="020B0604030504040204" pitchFamily="34" charset="0"/>
                <a:cs typeface="Tahoma" panose="020B0604030504040204" pitchFamily="34" charset="0"/>
              </a:rPr>
              <a:t>6 </a:t>
            </a:r>
            <a:r>
              <a:rPr lang="it-IT" sz="2400" b="0" i="0" baseline="0" dirty="0" err="1">
                <a:latin typeface="Tahoma" panose="020B0604030504040204" pitchFamily="34" charset="0"/>
                <a:ea typeface="Tahoma" panose="020B0604030504040204" pitchFamily="34" charset="0"/>
                <a:cs typeface="Tahoma" panose="020B0604030504040204" pitchFamily="34" charset="0"/>
              </a:rPr>
              <a:t>structure</a:t>
            </a:r>
            <a:r>
              <a:rPr lang="it-IT" sz="2400" b="0" i="0" dirty="0">
                <a:latin typeface="Tahoma" panose="020B0604030504040204" pitchFamily="34" charset="0"/>
                <a:ea typeface="Tahoma" panose="020B0604030504040204" pitchFamily="34" charset="0"/>
                <a:cs typeface="Tahoma" panose="020B0604030504040204" pitchFamily="34" charset="0"/>
              </a:rPr>
              <a:t> </a:t>
            </a:r>
            <a:r>
              <a:rPr lang="it-IT" sz="2400" b="0" i="0" dirty="0" err="1">
                <a:latin typeface="Tahoma" panose="020B0604030504040204" pitchFamily="34" charset="0"/>
                <a:ea typeface="Tahoma" panose="020B0604030504040204" pitchFamily="34" charset="0"/>
                <a:cs typeface="Tahoma" panose="020B0604030504040204" pitchFamily="34" charset="0"/>
              </a:rPr>
              <a:t>only</a:t>
            </a:r>
            <a:r>
              <a:rPr lang="it-IT" sz="2400" b="0" i="0" dirty="0">
                <a:latin typeface="Tahoma" panose="020B0604030504040204" pitchFamily="34" charset="0"/>
                <a:ea typeface="Tahoma" panose="020B0604030504040204" pitchFamily="34" charset="0"/>
                <a:cs typeface="Tahoma" panose="020B0604030504040204" pitchFamily="34" charset="0"/>
              </a:rPr>
              <a:t> for the samples </a:t>
            </a:r>
            <a:r>
              <a:rPr lang="it-IT" sz="2400" b="0" i="0" dirty="0" err="1">
                <a:latin typeface="Tahoma" panose="020B0604030504040204" pitchFamily="34" charset="0"/>
                <a:ea typeface="Tahoma" panose="020B0604030504040204" pitchFamily="34" charset="0"/>
                <a:cs typeface="Tahoma" panose="020B0604030504040204" pitchFamily="34" charset="0"/>
              </a:rPr>
              <a:t>deposited</a:t>
            </a:r>
            <a:r>
              <a:rPr lang="it-IT" sz="2400" b="0" i="0" dirty="0">
                <a:latin typeface="Tahoma" panose="020B0604030504040204" pitchFamily="34" charset="0"/>
                <a:ea typeface="Tahoma" panose="020B0604030504040204" pitchFamily="34" charset="0"/>
                <a:cs typeface="Tahoma" panose="020B0604030504040204" pitchFamily="34" charset="0"/>
              </a:rPr>
              <a:t> </a:t>
            </a:r>
            <a:r>
              <a:rPr lang="it-IT" sz="2400" b="0" i="0" dirty="0" err="1">
                <a:latin typeface="Tahoma" panose="020B0604030504040204" pitchFamily="34" charset="0"/>
                <a:ea typeface="Tahoma" panose="020B0604030504040204" pitchFamily="34" charset="0"/>
                <a:cs typeface="Tahoma" panose="020B0604030504040204" pitchFamily="34" charset="0"/>
              </a:rPr>
              <a:t>at</a:t>
            </a:r>
            <a:r>
              <a:rPr lang="it-IT" sz="2400" b="0" i="0" dirty="0">
                <a:latin typeface="Tahoma" panose="020B0604030504040204" pitchFamily="34" charset="0"/>
                <a:ea typeface="Tahoma" panose="020B0604030504040204" pitchFamily="34" charset="0"/>
                <a:cs typeface="Tahoma" panose="020B0604030504040204" pitchFamily="34" charset="0"/>
              </a:rPr>
              <a:t> </a:t>
            </a:r>
            <a:r>
              <a:rPr lang="it-IT" sz="2400" b="1" i="0" dirty="0">
                <a:latin typeface="Tahoma" panose="020B0604030504040204" pitchFamily="34" charset="0"/>
                <a:ea typeface="Tahoma" panose="020B0604030504040204" pitchFamily="34" charset="0"/>
                <a:cs typeface="Tahoma" panose="020B0604030504040204" pitchFamily="34" charset="0"/>
              </a:rPr>
              <a:t>PRR</a:t>
            </a:r>
            <a:r>
              <a:rPr lang="it-IT" sz="2400" b="0" i="0" dirty="0">
                <a:latin typeface="Tahoma" panose="020B0604030504040204" pitchFamily="34" charset="0"/>
                <a:ea typeface="Tahoma" panose="020B0604030504040204" pitchFamily="34" charset="0"/>
                <a:cs typeface="Tahoma" panose="020B0604030504040204" pitchFamily="34" charset="0"/>
              </a:rPr>
              <a:t> </a:t>
            </a:r>
            <a:r>
              <a:rPr lang="it-IT" sz="2400" b="0" i="0" dirty="0" err="1" smtClean="0">
                <a:latin typeface="Tahoma" panose="020B0604030504040204" pitchFamily="34" charset="0"/>
                <a:ea typeface="Tahoma" panose="020B0604030504040204" pitchFamily="34" charset="0"/>
                <a:cs typeface="Tahoma" panose="020B0604030504040204" pitchFamily="34" charset="0"/>
              </a:rPr>
              <a:t>ranging</a:t>
            </a:r>
            <a:r>
              <a:rPr lang="it-IT" sz="2400" b="0" i="0" baseline="0" dirty="0" smtClean="0">
                <a:latin typeface="Tahoma" panose="020B0604030504040204" pitchFamily="34" charset="0"/>
                <a:ea typeface="Tahoma" panose="020B0604030504040204" pitchFamily="34" charset="0"/>
                <a:cs typeface="Tahoma" panose="020B0604030504040204" pitchFamily="34" charset="0"/>
              </a:rPr>
              <a:t> from </a:t>
            </a:r>
            <a:r>
              <a:rPr lang="it-IT" sz="2400" b="1" i="0" dirty="0" smtClean="0">
                <a:latin typeface="Tahoma" panose="020B0604030504040204" pitchFamily="34" charset="0"/>
                <a:ea typeface="Tahoma" panose="020B0604030504040204" pitchFamily="34" charset="0"/>
                <a:cs typeface="Tahoma" panose="020B0604030504040204" pitchFamily="34" charset="0"/>
              </a:rPr>
              <a:t>167 to </a:t>
            </a:r>
            <a:r>
              <a:rPr lang="it-IT" sz="2400" b="1" i="0" dirty="0">
                <a:latin typeface="Tahoma" panose="020B0604030504040204" pitchFamily="34" charset="0"/>
                <a:ea typeface="Tahoma" panose="020B0604030504040204" pitchFamily="34" charset="0"/>
                <a:cs typeface="Tahoma" panose="020B0604030504040204" pitchFamily="34" charset="0"/>
              </a:rPr>
              <a:t>200 </a:t>
            </a:r>
            <a:r>
              <a:rPr lang="it-IT" sz="2400" b="1" i="0" dirty="0" smtClean="0">
                <a:latin typeface="Tahoma" panose="020B0604030504040204" pitchFamily="34" charset="0"/>
                <a:ea typeface="Tahoma" panose="020B0604030504040204" pitchFamily="34" charset="0"/>
                <a:cs typeface="Tahoma" panose="020B0604030504040204" pitchFamily="34" charset="0"/>
              </a:rPr>
              <a:t>Hz</a:t>
            </a:r>
            <a:r>
              <a:rPr lang="it-IT" sz="2400" b="0" i="0" dirty="0" smtClean="0">
                <a:latin typeface="Tahoma" panose="020B0604030504040204" pitchFamily="34" charset="0"/>
                <a:ea typeface="Tahoma" panose="020B0604030504040204" pitchFamily="34" charset="0"/>
                <a:cs typeface="Tahoma" panose="020B0604030504040204" pitchFamily="34" charset="0"/>
              </a:rPr>
              <a:t>, </a:t>
            </a:r>
            <a:r>
              <a:rPr lang="it-IT" sz="2400" b="0" i="0" dirty="0">
                <a:latin typeface="Tahoma" panose="020B0604030504040204" pitchFamily="34" charset="0"/>
                <a:ea typeface="Tahoma" panose="020B0604030504040204" pitchFamily="34" charset="0"/>
                <a:cs typeface="Tahoma" panose="020B0604030504040204" pitchFamily="34" charset="0"/>
              </a:rPr>
              <a:t>for </a:t>
            </a:r>
            <a:r>
              <a:rPr lang="it-IT" sz="2400" b="0" i="0" dirty="0" err="1">
                <a:latin typeface="Tahoma" panose="020B0604030504040204" pitchFamily="34" charset="0"/>
                <a:ea typeface="Tahoma" panose="020B0604030504040204" pitchFamily="34" charset="0"/>
                <a:cs typeface="Tahoma" panose="020B0604030504040204" pitchFamily="34" charset="0"/>
              </a:rPr>
              <a:t>which</a:t>
            </a:r>
            <a:r>
              <a:rPr lang="it-IT" sz="2400" b="0" i="0" dirty="0">
                <a:latin typeface="Tahoma" panose="020B0604030504040204" pitchFamily="34" charset="0"/>
                <a:ea typeface="Tahoma" panose="020B0604030504040204" pitchFamily="34" charset="0"/>
                <a:cs typeface="Tahoma" panose="020B0604030504040204" pitchFamily="34" charset="0"/>
              </a:rPr>
              <a:t> the </a:t>
            </a:r>
            <a:r>
              <a:rPr lang="it-IT" sz="2400" b="0" i="0" dirty="0" err="1">
                <a:latin typeface="Tahoma" panose="020B0604030504040204" pitchFamily="34" charset="0"/>
                <a:ea typeface="Tahoma" panose="020B0604030504040204" pitchFamily="34" charset="0"/>
                <a:cs typeface="Tahoma" panose="020B0604030504040204" pitchFamily="34" charset="0"/>
              </a:rPr>
              <a:t>amount</a:t>
            </a:r>
            <a:r>
              <a:rPr lang="it-IT" sz="2400" b="0" i="0" dirty="0">
                <a:latin typeface="Tahoma" panose="020B0604030504040204" pitchFamily="34" charset="0"/>
                <a:ea typeface="Tahoma" panose="020B0604030504040204" pitchFamily="34" charset="0"/>
                <a:cs typeface="Tahoma" panose="020B0604030504040204" pitchFamily="34" charset="0"/>
              </a:rPr>
              <a:t> of </a:t>
            </a:r>
            <a:r>
              <a:rPr lang="it-IT" sz="2400" b="0" i="0" dirty="0" err="1">
                <a:latin typeface="Tahoma" panose="020B0604030504040204" pitchFamily="34" charset="0"/>
                <a:ea typeface="Tahoma" panose="020B0604030504040204" pitchFamily="34" charset="0"/>
                <a:cs typeface="Tahoma" panose="020B0604030504040204" pitchFamily="34" charset="0"/>
              </a:rPr>
              <a:t>oxygen</a:t>
            </a:r>
            <a:r>
              <a:rPr lang="it-IT" sz="2400" b="0" i="0" dirty="0">
                <a:latin typeface="Tahoma" panose="020B0604030504040204" pitchFamily="34" charset="0"/>
                <a:ea typeface="Tahoma" panose="020B0604030504040204" pitchFamily="34" charset="0"/>
                <a:cs typeface="Tahoma" panose="020B0604030504040204" pitchFamily="34" charset="0"/>
              </a:rPr>
              <a:t>-free </a:t>
            </a:r>
            <a:r>
              <a:rPr lang="it-IT" sz="2400" b="0" i="0" dirty="0" err="1" smtClean="0">
                <a:latin typeface="Tahoma" panose="020B0604030504040204" pitchFamily="34" charset="0"/>
                <a:ea typeface="Tahoma" panose="020B0604030504040204" pitchFamily="34" charset="0"/>
                <a:cs typeface="Tahoma" panose="020B0604030504040204" pitchFamily="34" charset="0"/>
              </a:rPr>
              <a:t>boride</a:t>
            </a:r>
            <a:r>
              <a:rPr lang="it-IT" sz="2400" b="0" i="0" dirty="0" smtClean="0">
                <a:latin typeface="Tahoma" panose="020B0604030504040204" pitchFamily="34" charset="0"/>
                <a:ea typeface="Tahoma" panose="020B0604030504040204" pitchFamily="34" charset="0"/>
                <a:cs typeface="Tahoma" panose="020B0604030504040204" pitchFamily="34" charset="0"/>
              </a:rPr>
              <a:t> </a:t>
            </a:r>
            <a:r>
              <a:rPr lang="it-IT" sz="2400" b="0" i="0" dirty="0" err="1" smtClean="0">
                <a:latin typeface="Tahoma" panose="020B0604030504040204" pitchFamily="34" charset="0"/>
                <a:ea typeface="Tahoma" panose="020B0604030504040204" pitchFamily="34" charset="0"/>
                <a:cs typeface="Tahoma" panose="020B0604030504040204" pitchFamily="34" charset="0"/>
              </a:rPr>
              <a:t>phase</a:t>
            </a:r>
            <a:r>
              <a:rPr lang="it-IT" sz="2400" b="0" i="0" dirty="0" smtClean="0">
                <a:latin typeface="Tahoma" panose="020B0604030504040204" pitchFamily="34" charset="0"/>
                <a:ea typeface="Tahoma" panose="020B0604030504040204" pitchFamily="34" charset="0"/>
                <a:cs typeface="Tahoma" panose="020B0604030504040204" pitchFamily="34" charset="0"/>
              </a:rPr>
              <a:t> </a:t>
            </a:r>
            <a:r>
              <a:rPr lang="it-IT" sz="2400" b="0" i="0" dirty="0" err="1">
                <a:latin typeface="Tahoma" panose="020B0604030504040204" pitchFamily="34" charset="0"/>
                <a:ea typeface="Tahoma" panose="020B0604030504040204" pitchFamily="34" charset="0"/>
                <a:cs typeface="Tahoma" panose="020B0604030504040204" pitchFamily="34" charset="0"/>
              </a:rPr>
              <a:t>is</a:t>
            </a:r>
            <a:r>
              <a:rPr lang="it-IT" sz="2400" b="0" i="0" dirty="0">
                <a:latin typeface="Tahoma" panose="020B0604030504040204" pitchFamily="34" charset="0"/>
                <a:ea typeface="Tahoma" panose="020B0604030504040204" pitchFamily="34" charset="0"/>
                <a:cs typeface="Tahoma" panose="020B0604030504040204" pitchFamily="34" charset="0"/>
              </a:rPr>
              <a:t> </a:t>
            </a:r>
            <a:r>
              <a:rPr lang="it-IT" sz="2400" b="0" i="0" dirty="0" err="1">
                <a:latin typeface="Tahoma" panose="020B0604030504040204" pitchFamily="34" charset="0"/>
                <a:ea typeface="Tahoma" panose="020B0604030504040204" pitchFamily="34" charset="0"/>
                <a:cs typeface="Tahoma" panose="020B0604030504040204" pitchFamily="34" charset="0"/>
              </a:rPr>
              <a:t>maximized</a:t>
            </a:r>
            <a:endParaRPr lang="it-IT" sz="2400" b="0" i="0"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89" name="Oggetto 88">
            <a:extLst>
              <a:ext uri="{FF2B5EF4-FFF2-40B4-BE49-F238E27FC236}">
                <a16:creationId xmlns:a16="http://schemas.microsoft.com/office/drawing/2014/main" id="{5EE0F6BD-8ABF-4A48-84B0-B8046EAC0439}"/>
              </a:ext>
            </a:extLst>
          </p:cNvPr>
          <p:cNvGraphicFramePr>
            <a:graphicFrameLocks noChangeAspect="1"/>
          </p:cNvGraphicFramePr>
          <p:nvPr userDrawn="1">
            <p:extLst>
              <p:ext uri="{D42A27DB-BD31-4B8C-83A1-F6EECF244321}">
                <p14:modId xmlns:p14="http://schemas.microsoft.com/office/powerpoint/2010/main" val="3163847657"/>
              </p:ext>
            </p:extLst>
          </p:nvPr>
        </p:nvGraphicFramePr>
        <p:xfrm>
          <a:off x="19874410" y="27464254"/>
          <a:ext cx="5945377" cy="5945377"/>
        </p:xfrm>
        <a:graphic>
          <a:graphicData uri="http://schemas.openxmlformats.org/presentationml/2006/ole">
            <mc:AlternateContent xmlns:mc="http://schemas.openxmlformats.org/markup-compatibility/2006">
              <mc:Choice xmlns:v="urn:schemas-microsoft-com:vml" Requires="v">
                <p:oleObj spid="_x0000_s1278" name="KGPlot" r:id="rId28" imgW="6858000" imgH="6858000" progId="KGraph_Plot">
                  <p:embed/>
                </p:oleObj>
              </mc:Choice>
              <mc:Fallback>
                <p:oleObj name="KGPlot" r:id="rId28" imgW="6858000" imgH="6858000" progId="KGraph_Plot">
                  <p:embed/>
                  <p:pic>
                    <p:nvPicPr>
                      <p:cNvPr id="4" name="Oggetto 3">
                        <a:extLst>
                          <a:ext uri="{FF2B5EF4-FFF2-40B4-BE49-F238E27FC236}">
                            <a16:creationId xmlns:a16="http://schemas.microsoft.com/office/drawing/2014/main" id="{EC2FEADC-DE40-4CE3-A44A-3A3A9AD26962}"/>
                          </a:ext>
                        </a:extLst>
                      </p:cNvPr>
                      <p:cNvPicPr/>
                      <p:nvPr/>
                    </p:nvPicPr>
                    <p:blipFill>
                      <a:blip r:embed="rId29"/>
                      <a:stretch>
                        <a:fillRect/>
                      </a:stretch>
                    </p:blipFill>
                    <p:spPr>
                      <a:xfrm>
                        <a:off x="19874410" y="27464254"/>
                        <a:ext cx="5945377" cy="5945377"/>
                      </a:xfrm>
                      <a:prstGeom prst="rect">
                        <a:avLst/>
                      </a:prstGeom>
                    </p:spPr>
                  </p:pic>
                </p:oleObj>
              </mc:Fallback>
            </mc:AlternateContent>
          </a:graphicData>
        </a:graphic>
      </p:graphicFrame>
      <p:graphicFrame>
        <p:nvGraphicFramePr>
          <p:cNvPr id="90" name="Oggetto 89">
            <a:extLst>
              <a:ext uri="{FF2B5EF4-FFF2-40B4-BE49-F238E27FC236}">
                <a16:creationId xmlns:a16="http://schemas.microsoft.com/office/drawing/2014/main" id="{EFCBA301-6CB0-4883-A25D-2FFFD06E0948}"/>
              </a:ext>
            </a:extLst>
          </p:cNvPr>
          <p:cNvGraphicFramePr>
            <a:graphicFrameLocks noChangeAspect="1"/>
          </p:cNvGraphicFramePr>
          <p:nvPr userDrawn="1">
            <p:extLst>
              <p:ext uri="{D42A27DB-BD31-4B8C-83A1-F6EECF244321}">
                <p14:modId xmlns:p14="http://schemas.microsoft.com/office/powerpoint/2010/main" val="3382179938"/>
              </p:ext>
            </p:extLst>
          </p:nvPr>
        </p:nvGraphicFramePr>
        <p:xfrm>
          <a:off x="25848716" y="28886214"/>
          <a:ext cx="5770224" cy="6020719"/>
        </p:xfrm>
        <a:graphic>
          <a:graphicData uri="http://schemas.openxmlformats.org/presentationml/2006/ole">
            <mc:AlternateContent xmlns:mc="http://schemas.openxmlformats.org/markup-compatibility/2006">
              <mc:Choice xmlns:v="urn:schemas-microsoft-com:vml" Requires="v">
                <p:oleObj spid="_x0000_s1279" name="KGPlot" r:id="rId30" imgW="7010280" imgH="7315200" progId="KGraph_Plot">
                  <p:embed/>
                </p:oleObj>
              </mc:Choice>
              <mc:Fallback>
                <p:oleObj name="KGPlot" r:id="rId30" imgW="7010280" imgH="7315200" progId="KGraph_Plot">
                  <p:embed/>
                  <p:pic>
                    <p:nvPicPr>
                      <p:cNvPr id="5" name="Oggetto 4">
                        <a:extLst>
                          <a:ext uri="{FF2B5EF4-FFF2-40B4-BE49-F238E27FC236}">
                            <a16:creationId xmlns:a16="http://schemas.microsoft.com/office/drawing/2014/main" id="{CE36B4D3-A9B3-45E0-ADCD-F2A6F3891C95}"/>
                          </a:ext>
                        </a:extLst>
                      </p:cNvPr>
                      <p:cNvPicPr/>
                      <p:nvPr/>
                    </p:nvPicPr>
                    <p:blipFill>
                      <a:blip r:embed="rId31"/>
                      <a:stretch>
                        <a:fillRect/>
                      </a:stretch>
                    </p:blipFill>
                    <p:spPr>
                      <a:xfrm>
                        <a:off x="25848716" y="28886214"/>
                        <a:ext cx="5770224" cy="6020719"/>
                      </a:xfrm>
                      <a:prstGeom prst="rect">
                        <a:avLst/>
                      </a:prstGeom>
                    </p:spPr>
                  </p:pic>
                </p:oleObj>
              </mc:Fallback>
            </mc:AlternateContent>
          </a:graphicData>
        </a:graphic>
      </p:graphicFrame>
      <p:graphicFrame>
        <p:nvGraphicFramePr>
          <p:cNvPr id="91" name="Oggetto 90">
            <a:extLst>
              <a:ext uri="{FF2B5EF4-FFF2-40B4-BE49-F238E27FC236}">
                <a16:creationId xmlns:a16="http://schemas.microsoft.com/office/drawing/2014/main" id="{82E8725E-6BC9-46CB-A9CE-8D201B38B549}"/>
              </a:ext>
            </a:extLst>
          </p:cNvPr>
          <p:cNvGraphicFramePr>
            <a:graphicFrameLocks noChangeAspect="1"/>
          </p:cNvGraphicFramePr>
          <p:nvPr userDrawn="1">
            <p:extLst>
              <p:ext uri="{D42A27DB-BD31-4B8C-83A1-F6EECF244321}">
                <p14:modId xmlns:p14="http://schemas.microsoft.com/office/powerpoint/2010/main" val="943438287"/>
              </p:ext>
            </p:extLst>
          </p:nvPr>
        </p:nvGraphicFramePr>
        <p:xfrm>
          <a:off x="13463340" y="28044952"/>
          <a:ext cx="6412906" cy="5649601"/>
        </p:xfrm>
        <a:graphic>
          <a:graphicData uri="http://schemas.openxmlformats.org/presentationml/2006/ole">
            <mc:AlternateContent xmlns:mc="http://schemas.openxmlformats.org/markup-compatibility/2006">
              <mc:Choice xmlns:v="urn:schemas-microsoft-com:vml" Requires="v">
                <p:oleObj spid="_x0000_s1280" name="KGPlot" r:id="rId32" imgW="6858000" imgH="6858000" progId="KGraph_Plot">
                  <p:embed/>
                </p:oleObj>
              </mc:Choice>
              <mc:Fallback>
                <p:oleObj name="KGPlot" r:id="rId32" imgW="6858000" imgH="6858000" progId="KGraph_Plot">
                  <p:embed/>
                  <p:pic>
                    <p:nvPicPr>
                      <p:cNvPr id="6" name="Oggetto 5">
                        <a:extLst>
                          <a:ext uri="{FF2B5EF4-FFF2-40B4-BE49-F238E27FC236}">
                            <a16:creationId xmlns:a16="http://schemas.microsoft.com/office/drawing/2014/main" id="{BE3883EC-BD3E-4A14-910A-D083AA9DAF00}"/>
                          </a:ext>
                        </a:extLst>
                      </p:cNvPr>
                      <p:cNvPicPr/>
                      <p:nvPr/>
                    </p:nvPicPr>
                    <p:blipFill>
                      <a:blip r:embed="rId33"/>
                      <a:stretch>
                        <a:fillRect/>
                      </a:stretch>
                    </p:blipFill>
                    <p:spPr>
                      <a:xfrm>
                        <a:off x="13463340" y="28044952"/>
                        <a:ext cx="6412906" cy="5649601"/>
                      </a:xfrm>
                      <a:prstGeom prst="rect">
                        <a:avLst/>
                      </a:prstGeom>
                    </p:spPr>
                  </p:pic>
                </p:oleObj>
              </mc:Fallback>
            </mc:AlternateContent>
          </a:graphicData>
        </a:graphic>
      </p:graphicFrame>
      <p:sp>
        <p:nvSpPr>
          <p:cNvPr id="206" name="CasellaDiTesto 205"/>
          <p:cNvSpPr txBox="1"/>
          <p:nvPr userDrawn="1"/>
        </p:nvSpPr>
        <p:spPr>
          <a:xfrm>
            <a:off x="27378872" y="37563464"/>
            <a:ext cx="4199482" cy="830997"/>
          </a:xfrm>
          <a:prstGeom prst="rect">
            <a:avLst/>
          </a:prstGeom>
          <a:solidFill>
            <a:srgbClr val="FFFF00"/>
          </a:solidFill>
          <a:ln>
            <a:solidFill>
              <a:schemeClr val="accent6"/>
            </a:solidFill>
          </a:ln>
        </p:spPr>
        <p:txBody>
          <a:bodyPr wrap="square" rtlCol="0">
            <a:spAutoFit/>
          </a:bodyPr>
          <a:lstStyle/>
          <a:p>
            <a:pPr algn="ctr"/>
            <a:r>
              <a:rPr lang="it-IT" sz="2400" b="1" i="1" baseline="0" dirty="0">
                <a:latin typeface="Tahoma" panose="020B0604030504040204" pitchFamily="34" charset="0"/>
                <a:ea typeface="Tahoma" panose="020B0604030504040204" pitchFamily="34" charset="0"/>
                <a:cs typeface="Tahoma" panose="020B0604030504040204" pitchFamily="34" charset="0"/>
              </a:rPr>
              <a:t>A</a:t>
            </a:r>
            <a:r>
              <a:rPr lang="it-IT" sz="2400" b="1" i="1" baseline="-25000" dirty="0">
                <a:latin typeface="Tahoma" panose="020B0604030504040204" pitchFamily="34" charset="0"/>
                <a:ea typeface="Tahoma" panose="020B0604030504040204" pitchFamily="34" charset="0"/>
                <a:cs typeface="Tahoma" panose="020B0604030504040204" pitchFamily="34" charset="0"/>
              </a:rPr>
              <a:t>R</a:t>
            </a:r>
            <a:r>
              <a:rPr lang="it-IT" sz="2400" b="1" i="1" baseline="0" dirty="0">
                <a:latin typeface="Tahoma" panose="020B0604030504040204" pitchFamily="34" charset="0"/>
                <a:ea typeface="Tahoma" panose="020B0604030504040204" pitchFamily="34" charset="0"/>
                <a:cs typeface="Tahoma" panose="020B0604030504040204" pitchFamily="34" charset="0"/>
              </a:rPr>
              <a:t>= 4.51 ± 0.04 A/cm</a:t>
            </a:r>
            <a:r>
              <a:rPr lang="it-IT" sz="2400" b="1" i="1" baseline="30000" dirty="0">
                <a:latin typeface="Tahoma" panose="020B0604030504040204" pitchFamily="34" charset="0"/>
                <a:ea typeface="Tahoma" panose="020B0604030504040204" pitchFamily="34" charset="0"/>
                <a:cs typeface="Tahoma" panose="020B0604030504040204" pitchFamily="34" charset="0"/>
              </a:rPr>
              <a:t>2</a:t>
            </a:r>
            <a:r>
              <a:rPr lang="it-IT" sz="2400" b="1" i="1" baseline="0" dirty="0">
                <a:latin typeface="Tahoma" panose="020B0604030504040204" pitchFamily="34" charset="0"/>
                <a:ea typeface="Tahoma" panose="020B0604030504040204" pitchFamily="34" charset="0"/>
                <a:cs typeface="Tahoma" panose="020B0604030504040204" pitchFamily="34" charset="0"/>
              </a:rPr>
              <a:t>K</a:t>
            </a:r>
            <a:r>
              <a:rPr lang="it-IT" sz="2400" b="1" i="1" baseline="30000" dirty="0">
                <a:latin typeface="Tahoma" panose="020B0604030504040204" pitchFamily="34" charset="0"/>
                <a:ea typeface="Tahoma" panose="020B0604030504040204" pitchFamily="34" charset="0"/>
                <a:cs typeface="Tahoma" panose="020B0604030504040204" pitchFamily="34" charset="0"/>
              </a:rPr>
              <a:t>2</a:t>
            </a:r>
          </a:p>
          <a:p>
            <a:pPr algn="ctr"/>
            <a:r>
              <a:rPr lang="el-GR" sz="2400" b="1" i="1" baseline="0" dirty="0">
                <a:latin typeface="Tahoma" panose="020B0604030504040204" pitchFamily="34" charset="0"/>
                <a:ea typeface="Tahoma" panose="020B0604030504040204" pitchFamily="34" charset="0"/>
                <a:cs typeface="Tahoma" panose="020B0604030504040204" pitchFamily="34" charset="0"/>
              </a:rPr>
              <a:t>Φ</a:t>
            </a:r>
            <a:r>
              <a:rPr lang="it-IT" sz="2400" b="1" i="1" baseline="0" dirty="0">
                <a:latin typeface="Tahoma" panose="020B0604030504040204" pitchFamily="34" charset="0"/>
                <a:ea typeface="Tahoma" panose="020B0604030504040204" pitchFamily="34" charset="0"/>
                <a:cs typeface="Tahoma" panose="020B0604030504040204" pitchFamily="34" charset="0"/>
              </a:rPr>
              <a:t>= 2.62 ± 0.07 </a:t>
            </a:r>
            <a:r>
              <a:rPr lang="it-IT" sz="2400" b="1" i="1" baseline="0" dirty="0" err="1">
                <a:latin typeface="Tahoma" panose="020B0604030504040204" pitchFamily="34" charset="0"/>
                <a:ea typeface="Tahoma" panose="020B0604030504040204" pitchFamily="34" charset="0"/>
                <a:cs typeface="Tahoma" panose="020B0604030504040204" pitchFamily="34" charset="0"/>
              </a:rPr>
              <a:t>eV</a:t>
            </a:r>
            <a:endParaRPr lang="it-IT" sz="2400" b="1" i="1" dirty="0">
              <a:latin typeface="Tahoma" panose="020B0604030504040204" pitchFamily="34" charset="0"/>
              <a:ea typeface="Tahoma" panose="020B0604030504040204" pitchFamily="34" charset="0"/>
              <a:cs typeface="Tahoma" panose="020B0604030504040204" pitchFamily="34" charset="0"/>
            </a:endParaRPr>
          </a:p>
        </p:txBody>
      </p:sp>
      <p:sp>
        <p:nvSpPr>
          <p:cNvPr id="23" name="Rettangolo 22">
            <a:extLst>
              <a:ext uri="{FF2B5EF4-FFF2-40B4-BE49-F238E27FC236}">
                <a16:creationId xmlns:a16="http://schemas.microsoft.com/office/drawing/2014/main" id="{D8C96F63-3743-4B84-BE80-059AA79CBFA6}"/>
              </a:ext>
            </a:extLst>
          </p:cNvPr>
          <p:cNvSpPr/>
          <p:nvPr userDrawn="1"/>
        </p:nvSpPr>
        <p:spPr>
          <a:xfrm>
            <a:off x="19799366" y="27283981"/>
            <a:ext cx="11261760" cy="523220"/>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lvl="0" algn="just"/>
            <a:r>
              <a:rPr lang="en-US" sz="2800" b="1" i="0" baseline="0" dirty="0" smtClean="0">
                <a:solidFill>
                  <a:schemeClr val="lt1"/>
                </a:solidFill>
                <a:latin typeface="Tahoma" panose="020B0604030504040204" pitchFamily="34" charset="0"/>
                <a:ea typeface="Tahoma" panose="020B0604030504040204" pitchFamily="34" charset="0"/>
                <a:cs typeface="Tahoma" panose="020B0604030504040204" pitchFamily="34" charset="0"/>
              </a:rPr>
              <a:t>Effect of deposition time, film thickness, pressure @ 167 Hz</a:t>
            </a:r>
            <a:endParaRPr lang="it-IT" sz="2800" b="1" i="0" baseline="0" dirty="0">
              <a:solidFill>
                <a:schemeClr val="lt1"/>
              </a:solidFill>
              <a:latin typeface="Tahoma" panose="020B0604030504040204" pitchFamily="34" charset="0"/>
              <a:ea typeface="Tahoma" panose="020B0604030504040204" pitchFamily="34" charset="0"/>
              <a:cs typeface="Tahoma" panose="020B0604030504040204" pitchFamily="34" charset="0"/>
            </a:endParaRPr>
          </a:p>
        </p:txBody>
      </p:sp>
      <p:sp>
        <p:nvSpPr>
          <p:cNvPr id="93" name="CasellaDiTesto 92">
            <a:extLst>
              <a:ext uri="{FF2B5EF4-FFF2-40B4-BE49-F238E27FC236}">
                <a16:creationId xmlns:a16="http://schemas.microsoft.com/office/drawing/2014/main" id="{9DC1148A-FFBF-4891-90FA-FD4FD022FD45}"/>
              </a:ext>
            </a:extLst>
          </p:cNvPr>
          <p:cNvSpPr txBox="1"/>
          <p:nvPr userDrawn="1"/>
        </p:nvSpPr>
        <p:spPr>
          <a:xfrm>
            <a:off x="19874412" y="33341540"/>
            <a:ext cx="6439012" cy="1193910"/>
          </a:xfrm>
          <a:prstGeom prst="rect">
            <a:avLst/>
          </a:prstGeom>
          <a:noFill/>
        </p:spPr>
        <p:txBody>
          <a:bodyPr wrap="square" rtlCol="0">
            <a:spAutoFit/>
          </a:bodyPr>
          <a:lstStyle/>
          <a:p>
            <a:pPr algn="just"/>
            <a:r>
              <a:rPr lang="it-IT" sz="2400" b="0" i="0" dirty="0" err="1">
                <a:latin typeface="Tahoma" panose="020B0604030504040204" pitchFamily="34" charset="0"/>
                <a:ea typeface="Tahoma" panose="020B0604030504040204" pitchFamily="34" charset="0"/>
                <a:cs typeface="Tahoma" panose="020B0604030504040204" pitchFamily="34" charset="0"/>
              </a:rPr>
              <a:t>As</a:t>
            </a:r>
            <a:r>
              <a:rPr lang="it-IT" sz="2400" b="0" i="0" dirty="0">
                <a:latin typeface="Tahoma" panose="020B0604030504040204" pitchFamily="34" charset="0"/>
                <a:ea typeface="Tahoma" panose="020B0604030504040204" pitchFamily="34" charset="0"/>
                <a:cs typeface="Tahoma" panose="020B0604030504040204" pitchFamily="34" charset="0"/>
              </a:rPr>
              <a:t> </a:t>
            </a:r>
            <a:r>
              <a:rPr lang="it-IT" sz="2400" b="0" i="0" dirty="0" err="1">
                <a:latin typeface="Tahoma" panose="020B0604030504040204" pitchFamily="34" charset="0"/>
                <a:ea typeface="Tahoma" panose="020B0604030504040204" pitchFamily="34" charset="0"/>
                <a:cs typeface="Tahoma" panose="020B0604030504040204" pitchFamily="34" charset="0"/>
              </a:rPr>
              <a:t>expected</a:t>
            </a:r>
            <a:r>
              <a:rPr lang="it-IT" sz="2400" b="0" i="0" dirty="0">
                <a:latin typeface="Tahoma" panose="020B0604030504040204" pitchFamily="34" charset="0"/>
                <a:ea typeface="Tahoma" panose="020B0604030504040204" pitchFamily="34" charset="0"/>
                <a:cs typeface="Tahoma" panose="020B0604030504040204" pitchFamily="34" charset="0"/>
              </a:rPr>
              <a:t>, an </a:t>
            </a:r>
            <a:r>
              <a:rPr lang="it-IT" sz="2400" b="0" i="0" dirty="0" err="1">
                <a:latin typeface="Tahoma" panose="020B0604030504040204" pitchFamily="34" charset="0"/>
                <a:ea typeface="Tahoma" panose="020B0604030504040204" pitchFamily="34" charset="0"/>
                <a:cs typeface="Tahoma" panose="020B0604030504040204" pitchFamily="34" charset="0"/>
              </a:rPr>
              <a:t>improvement</a:t>
            </a:r>
            <a:r>
              <a:rPr lang="it-IT" sz="2400" b="0" i="0" dirty="0">
                <a:latin typeface="Tahoma" panose="020B0604030504040204" pitchFamily="34" charset="0"/>
                <a:ea typeface="Tahoma" panose="020B0604030504040204" pitchFamily="34" charset="0"/>
                <a:cs typeface="Tahoma" panose="020B0604030504040204" pitchFamily="34" charset="0"/>
              </a:rPr>
              <a:t> of the UHV </a:t>
            </a:r>
            <a:r>
              <a:rPr lang="it-IT" sz="2400" b="0" i="0" dirty="0" err="1">
                <a:latin typeface="Tahoma" panose="020B0604030504040204" pitchFamily="34" charset="0"/>
                <a:ea typeface="Tahoma" panose="020B0604030504040204" pitchFamily="34" charset="0"/>
                <a:cs typeface="Tahoma" panose="020B0604030504040204" pitchFamily="34" charset="0"/>
              </a:rPr>
              <a:t>level</a:t>
            </a:r>
            <a:r>
              <a:rPr lang="it-IT" sz="2400" b="0" i="0" dirty="0">
                <a:latin typeface="Tahoma" panose="020B0604030504040204" pitchFamily="34" charset="0"/>
                <a:ea typeface="Tahoma" panose="020B0604030504040204" pitchFamily="34" charset="0"/>
                <a:cs typeface="Tahoma" panose="020B0604030504040204" pitchFamily="34" charset="0"/>
              </a:rPr>
              <a:t> </a:t>
            </a:r>
            <a:r>
              <a:rPr lang="it-IT" sz="2400" b="0" i="0" dirty="0" err="1">
                <a:latin typeface="Tahoma" panose="020B0604030504040204" pitchFamily="34" charset="0"/>
                <a:ea typeface="Tahoma" panose="020B0604030504040204" pitchFamily="34" charset="0"/>
                <a:cs typeface="Tahoma" panose="020B0604030504040204" pitchFamily="34" charset="0"/>
              </a:rPr>
              <a:t>increases</a:t>
            </a:r>
            <a:r>
              <a:rPr lang="it-IT" sz="2400" b="0" i="0" dirty="0">
                <a:latin typeface="Tahoma" panose="020B0604030504040204" pitchFamily="34" charset="0"/>
                <a:ea typeface="Tahoma" panose="020B0604030504040204" pitchFamily="34" charset="0"/>
                <a:cs typeface="Tahoma" panose="020B0604030504040204" pitchFamily="34" charset="0"/>
              </a:rPr>
              <a:t> the </a:t>
            </a:r>
            <a:r>
              <a:rPr lang="it-IT" sz="2400" b="0" i="0" dirty="0" err="1">
                <a:latin typeface="Tahoma" panose="020B0604030504040204" pitchFamily="34" charset="0"/>
                <a:ea typeface="Tahoma" panose="020B0604030504040204" pitchFamily="34" charset="0"/>
                <a:cs typeface="Tahoma" panose="020B0604030504040204" pitchFamily="34" charset="0"/>
              </a:rPr>
              <a:t>oxygen</a:t>
            </a:r>
            <a:r>
              <a:rPr lang="it-IT" sz="2400" b="0" i="0" dirty="0">
                <a:latin typeface="Tahoma" panose="020B0604030504040204" pitchFamily="34" charset="0"/>
                <a:ea typeface="Tahoma" panose="020B0604030504040204" pitchFamily="34" charset="0"/>
                <a:cs typeface="Tahoma" panose="020B0604030504040204" pitchFamily="34" charset="0"/>
              </a:rPr>
              <a:t>-free </a:t>
            </a:r>
            <a:r>
              <a:rPr lang="it-IT" sz="2400" b="0" i="0" dirty="0" err="1" smtClean="0">
                <a:latin typeface="Tahoma" panose="020B0604030504040204" pitchFamily="34" charset="0"/>
                <a:ea typeface="Tahoma" panose="020B0604030504040204" pitchFamily="34" charset="0"/>
                <a:cs typeface="Tahoma" panose="020B0604030504040204" pitchFamily="34" charset="0"/>
              </a:rPr>
              <a:t>boride</a:t>
            </a:r>
            <a:r>
              <a:rPr lang="it-IT" sz="2400" b="0" i="0" dirty="0" smtClean="0">
                <a:latin typeface="Tahoma" panose="020B0604030504040204" pitchFamily="34" charset="0"/>
                <a:ea typeface="Tahoma" panose="020B0604030504040204" pitchFamily="34" charset="0"/>
                <a:cs typeface="Tahoma" panose="020B0604030504040204" pitchFamily="34" charset="0"/>
              </a:rPr>
              <a:t> </a:t>
            </a:r>
            <a:r>
              <a:rPr lang="it-IT" sz="2400" b="0" i="0" dirty="0" err="1">
                <a:latin typeface="Tahoma" panose="020B0604030504040204" pitchFamily="34" charset="0"/>
                <a:ea typeface="Tahoma" panose="020B0604030504040204" pitchFamily="34" charset="0"/>
                <a:cs typeface="Tahoma" panose="020B0604030504040204" pitchFamily="34" charset="0"/>
              </a:rPr>
              <a:t>content</a:t>
            </a:r>
            <a:r>
              <a:rPr lang="it-IT" sz="2400" b="0" i="0" dirty="0">
                <a:latin typeface="Tahoma" panose="020B0604030504040204" pitchFamily="34" charset="0"/>
                <a:ea typeface="Tahoma" panose="020B0604030504040204" pitchFamily="34" charset="0"/>
                <a:cs typeface="Tahoma" panose="020B0604030504040204" pitchFamily="34" charset="0"/>
              </a:rPr>
              <a:t> and </a:t>
            </a:r>
            <a:r>
              <a:rPr lang="it-IT" sz="2400" b="0" i="0" dirty="0" err="1" smtClean="0">
                <a:latin typeface="Tahoma" panose="020B0604030504040204" pitchFamily="34" charset="0"/>
                <a:ea typeface="Tahoma" panose="020B0604030504040204" pitchFamily="34" charset="0"/>
                <a:cs typeface="Tahoma" panose="020B0604030504040204" pitchFamily="34" charset="0"/>
              </a:rPr>
              <a:t>influences</a:t>
            </a:r>
            <a:r>
              <a:rPr lang="it-IT" sz="2400" b="0" i="0" dirty="0" smtClean="0">
                <a:latin typeface="Tahoma" panose="020B0604030504040204" pitchFamily="34" charset="0"/>
                <a:ea typeface="Tahoma" panose="020B0604030504040204" pitchFamily="34" charset="0"/>
                <a:cs typeface="Tahoma" panose="020B0604030504040204" pitchFamily="34" charset="0"/>
              </a:rPr>
              <a:t> the </a:t>
            </a:r>
            <a:r>
              <a:rPr lang="it-IT" sz="2400" b="0" i="0" dirty="0">
                <a:latin typeface="Tahoma" panose="020B0604030504040204" pitchFamily="34" charset="0"/>
                <a:ea typeface="Tahoma" panose="020B0604030504040204" pitchFamily="34" charset="0"/>
                <a:cs typeface="Tahoma" panose="020B0604030504040204" pitchFamily="34" charset="0"/>
              </a:rPr>
              <a:t>work </a:t>
            </a:r>
            <a:r>
              <a:rPr lang="it-IT" sz="2400" b="0" i="0" dirty="0" err="1" smtClean="0">
                <a:latin typeface="Tahoma" panose="020B0604030504040204" pitchFamily="34" charset="0"/>
                <a:ea typeface="Tahoma" panose="020B0604030504040204" pitchFamily="34" charset="0"/>
                <a:cs typeface="Tahoma" panose="020B0604030504040204" pitchFamily="34" charset="0"/>
              </a:rPr>
              <a:t>function</a:t>
            </a:r>
            <a:endParaRPr lang="it-IT" sz="2400" b="0" i="0" dirty="0">
              <a:latin typeface="Tahoma" panose="020B0604030504040204" pitchFamily="34" charset="0"/>
              <a:ea typeface="Tahoma" panose="020B0604030504040204" pitchFamily="34" charset="0"/>
              <a:cs typeface="Tahoma" panose="020B0604030504040204" pitchFamily="34" charset="0"/>
            </a:endParaRPr>
          </a:p>
        </p:txBody>
      </p:sp>
      <p:sp>
        <p:nvSpPr>
          <p:cNvPr id="26" name="CasellaDiTesto 25">
            <a:extLst>
              <a:ext uri="{FF2B5EF4-FFF2-40B4-BE49-F238E27FC236}">
                <a16:creationId xmlns:a16="http://schemas.microsoft.com/office/drawing/2014/main" id="{15EE25C6-E12C-4E63-9FF7-B92E29D80037}"/>
              </a:ext>
            </a:extLst>
          </p:cNvPr>
          <p:cNvSpPr txBox="1"/>
          <p:nvPr userDrawn="1"/>
        </p:nvSpPr>
        <p:spPr>
          <a:xfrm rot="20860663">
            <a:off x="26389931" y="2612671"/>
            <a:ext cx="5617835" cy="1323439"/>
          </a:xfrm>
          <a:prstGeom prst="rect">
            <a:avLst/>
          </a:prstGeom>
          <a:solidFill>
            <a:srgbClr val="FFFF00"/>
          </a:solidFill>
          <a:ln>
            <a:solidFill>
              <a:schemeClr val="accent6"/>
            </a:solidFill>
          </a:ln>
        </p:spPr>
        <p:txBody>
          <a:bodyPr wrap="square" rtlCol="0">
            <a:spAutoFit/>
          </a:bodyPr>
          <a:lstStyle/>
          <a:p>
            <a:pPr algn="ctr"/>
            <a:r>
              <a:rPr lang="it-IT" sz="4000" dirty="0" err="1">
                <a:latin typeface="Tahoma" panose="020B0604030504040204" pitchFamily="34" charset="0"/>
                <a:ea typeface="Tahoma" panose="020B0604030504040204" pitchFamily="34" charset="0"/>
                <a:cs typeface="Tahoma" panose="020B0604030504040204" pitchFamily="34" charset="0"/>
              </a:rPr>
              <a:t>Submitted</a:t>
            </a:r>
            <a:r>
              <a:rPr lang="it-IT" sz="4000" dirty="0">
                <a:latin typeface="Tahoma" panose="020B0604030504040204" pitchFamily="34" charset="0"/>
                <a:ea typeface="Tahoma" panose="020B0604030504040204" pitchFamily="34" charset="0"/>
                <a:cs typeface="Tahoma" panose="020B0604030504040204" pitchFamily="34" charset="0"/>
              </a:rPr>
              <a:t> to Advanced </a:t>
            </a:r>
            <a:r>
              <a:rPr lang="it-IT" sz="4000" dirty="0" err="1">
                <a:latin typeface="Tahoma" panose="020B0604030504040204" pitchFamily="34" charset="0"/>
                <a:ea typeface="Tahoma" panose="020B0604030504040204" pitchFamily="34" charset="0"/>
                <a:cs typeface="Tahoma" panose="020B0604030504040204" pitchFamily="34" charset="0"/>
              </a:rPr>
              <a:t>Functional</a:t>
            </a:r>
            <a:r>
              <a:rPr lang="it-IT" sz="4000" dirty="0">
                <a:latin typeface="Tahoma" panose="020B0604030504040204" pitchFamily="34" charset="0"/>
                <a:ea typeface="Tahoma" panose="020B0604030504040204" pitchFamily="34" charset="0"/>
                <a:cs typeface="Tahoma" panose="020B0604030504040204" pitchFamily="34" charset="0"/>
              </a:rPr>
              <a:t> </a:t>
            </a:r>
            <a:r>
              <a:rPr lang="it-IT" sz="4000" dirty="0" err="1">
                <a:latin typeface="Tahoma" panose="020B0604030504040204" pitchFamily="34" charset="0"/>
                <a:ea typeface="Tahoma" panose="020B0604030504040204" pitchFamily="34" charset="0"/>
                <a:cs typeface="Tahoma" panose="020B0604030504040204" pitchFamily="34" charset="0"/>
              </a:rPr>
              <a:t>Materials</a:t>
            </a:r>
            <a:endParaRPr lang="it-IT" sz="4000" dirty="0">
              <a:latin typeface="Tahoma" panose="020B0604030504040204" pitchFamily="34" charset="0"/>
              <a:ea typeface="Tahoma" panose="020B0604030504040204" pitchFamily="34" charset="0"/>
              <a:cs typeface="Tahoma" panose="020B0604030504040204" pitchFamily="34" charset="0"/>
            </a:endParaRPr>
          </a:p>
        </p:txBody>
      </p:sp>
      <mc:AlternateContent xmlns:mc="http://schemas.openxmlformats.org/markup-compatibility/2006" xmlns:a14="http://schemas.microsoft.com/office/drawing/2010/main">
        <mc:Choice Requires="a14">
          <p:sp>
            <p:nvSpPr>
              <p:cNvPr id="34" name="Rettangolo 33">
                <a:extLst>
                  <a:ext uri="{FF2B5EF4-FFF2-40B4-BE49-F238E27FC236}">
                    <a16:creationId xmlns:a16="http://schemas.microsoft.com/office/drawing/2014/main" id="{3F95B829-5DC1-4435-A6A9-7D72670BE91E}"/>
                  </a:ext>
                </a:extLst>
              </p:cNvPr>
              <p:cNvSpPr/>
              <p:nvPr userDrawn="1"/>
            </p:nvSpPr>
            <p:spPr>
              <a:xfrm>
                <a:off x="20027574" y="23991797"/>
                <a:ext cx="11221742" cy="1151726"/>
              </a:xfrm>
              <a:prstGeom prst="rect">
                <a:avLst/>
              </a:prstGeom>
              <a:solidFill>
                <a:srgbClr val="FFFF00"/>
              </a:solidFill>
              <a:ln w="19050">
                <a:solidFill>
                  <a:schemeClr val="accent6"/>
                </a:solidFill>
              </a:ln>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it-IT" sz="2300" i="1" smtClean="0">
                              <a:latin typeface="Cambria Math" panose="02040503050406030204" pitchFamily="18" charset="0"/>
                            </a:rPr>
                          </m:ctrlPr>
                        </m:sSubPr>
                        <m:e>
                          <m:r>
                            <a:rPr lang="it-IT" sz="2300" i="1">
                              <a:latin typeface="Cambria Math" panose="02040503050406030204" pitchFamily="18" charset="0"/>
                            </a:rPr>
                            <m:t>𝑁</m:t>
                          </m:r>
                        </m:e>
                        <m:sub>
                          <m:r>
                            <a:rPr lang="it-IT" sz="2300" i="1">
                              <a:latin typeface="Cambria Math" panose="02040503050406030204" pitchFamily="18" charset="0"/>
                            </a:rPr>
                            <m:t>𝑏𝑜𝑟𝑖𝑑𝑒𝑠</m:t>
                          </m:r>
                        </m:sub>
                      </m:sSub>
                      <m:r>
                        <a:rPr lang="it-IT" sz="2300" i="0">
                          <a:latin typeface="Cambria Math" panose="02040503050406030204" pitchFamily="18" charset="0"/>
                        </a:rPr>
                        <m:t>∝ </m:t>
                      </m:r>
                      <m:r>
                        <a:rPr lang="it-IT" sz="2300" i="1">
                          <a:latin typeface="Cambria Math" panose="02040503050406030204" pitchFamily="18" charset="0"/>
                        </a:rPr>
                        <m:t>𝑎</m:t>
                      </m:r>
                      <m:r>
                        <a:rPr lang="it-IT" sz="2300" i="0">
                          <a:latin typeface="Cambria Math" panose="02040503050406030204" pitchFamily="18" charset="0"/>
                        </a:rPr>
                        <m:t>∙</m:t>
                      </m:r>
                      <m:sSub>
                        <m:sSubPr>
                          <m:ctrlPr>
                            <a:rPr lang="it-IT" sz="2300" i="1">
                              <a:latin typeface="Cambria Math" panose="02040503050406030204" pitchFamily="18" charset="0"/>
                            </a:rPr>
                          </m:ctrlPr>
                        </m:sSubPr>
                        <m:e>
                          <m:r>
                            <a:rPr lang="it-IT" sz="2300" i="1">
                              <a:latin typeface="Cambria Math" panose="02040503050406030204" pitchFamily="18" charset="0"/>
                            </a:rPr>
                            <m:t>𝑅</m:t>
                          </m:r>
                        </m:e>
                        <m:sub>
                          <m:r>
                            <a:rPr lang="it-IT" sz="2300" i="1">
                              <a:latin typeface="Cambria Math" panose="02040503050406030204" pitchFamily="18" charset="0"/>
                            </a:rPr>
                            <m:t>𝑒𝑣𝑎𝑝</m:t>
                          </m:r>
                        </m:sub>
                      </m:sSub>
                      <m:d>
                        <m:dPr>
                          <m:ctrlPr>
                            <a:rPr lang="it-IT" sz="2300" i="1">
                              <a:latin typeface="Cambria Math" panose="02040503050406030204" pitchFamily="18" charset="0"/>
                            </a:rPr>
                          </m:ctrlPr>
                        </m:dPr>
                        <m:e>
                          <m:d>
                            <m:dPr>
                              <m:begChr m:val=""/>
                              <m:ctrlPr>
                                <a:rPr lang="it-IT" sz="2300" i="1">
                                  <a:latin typeface="Cambria Math" panose="02040503050406030204" pitchFamily="18" charset="0"/>
                                </a:rPr>
                              </m:ctrlPr>
                            </m:dPr>
                            <m:e>
                              <m:sSub>
                                <m:sSubPr>
                                  <m:ctrlPr>
                                    <a:rPr lang="it-IT" sz="2300" i="1">
                                      <a:latin typeface="Cambria Math" panose="02040503050406030204" pitchFamily="18" charset="0"/>
                                    </a:rPr>
                                  </m:ctrlPr>
                                </m:sSubPr>
                                <m:e>
                                  <m:r>
                                    <a:rPr lang="it-IT" sz="2300" i="1">
                                      <a:latin typeface="Cambria Math" panose="02040503050406030204" pitchFamily="18" charset="0"/>
                                    </a:rPr>
                                    <m:t>𝑇</m:t>
                                  </m:r>
                                </m:e>
                                <m:sub>
                                  <m:r>
                                    <a:rPr lang="it-IT" sz="2300" i="1">
                                      <a:latin typeface="Cambria Math" panose="02040503050406030204" pitchFamily="18" charset="0"/>
                                    </a:rPr>
                                    <m:t>𝑡𝑎𝑟𝑔𝑒𝑡</m:t>
                                  </m:r>
                                </m:sub>
                              </m:sSub>
                              <m:r>
                                <a:rPr lang="it-IT" sz="2300" i="0">
                                  <a:latin typeface="Cambria Math" panose="02040503050406030204" pitchFamily="18" charset="0"/>
                                </a:rPr>
                                <m:t> (</m:t>
                              </m:r>
                              <m:r>
                                <a:rPr lang="it-IT" sz="2300" i="1">
                                  <a:latin typeface="Cambria Math" panose="02040503050406030204" pitchFamily="18" charset="0"/>
                                </a:rPr>
                                <m:t>𝑃𝑅𝑅</m:t>
                              </m:r>
                              <m:r>
                                <a:rPr lang="it-IT" sz="2300" i="0">
                                  <a:latin typeface="Cambria Math" panose="02040503050406030204" pitchFamily="18" charset="0"/>
                                </a:rPr>
                                <m:t>),</m:t>
                              </m:r>
                              <m:sSub>
                                <m:sSubPr>
                                  <m:ctrlPr>
                                    <a:rPr lang="it-IT" sz="2300" i="1">
                                      <a:latin typeface="Cambria Math" panose="02040503050406030204" pitchFamily="18" charset="0"/>
                                    </a:rPr>
                                  </m:ctrlPr>
                                </m:sSubPr>
                                <m:e>
                                  <m:r>
                                    <a:rPr lang="it-IT" sz="2300" i="1">
                                      <a:latin typeface="Cambria Math" panose="02040503050406030204" pitchFamily="18" charset="0"/>
                                    </a:rPr>
                                    <m:t>𝑇</m:t>
                                  </m:r>
                                </m:e>
                                <m:sub>
                                  <m:r>
                                    <a:rPr lang="it-IT" sz="2300" i="1">
                                      <a:latin typeface="Cambria Math" panose="02040503050406030204" pitchFamily="18" charset="0"/>
                                    </a:rPr>
                                    <m:t>𝑠𝑢𝑏𝑠𝑡𝑟𝑎𝑡𝑒</m:t>
                                  </m:r>
                                </m:sub>
                              </m:sSub>
                              <m:r>
                                <a:rPr lang="it-IT" sz="2300" i="0">
                                  <a:latin typeface="Cambria Math" panose="02040503050406030204" pitchFamily="18" charset="0"/>
                                </a:rPr>
                                <m:t>(</m:t>
                              </m:r>
                              <m:sSub>
                                <m:sSubPr>
                                  <m:ctrlPr>
                                    <a:rPr lang="it-IT" sz="2300" i="1">
                                      <a:latin typeface="Cambria Math" panose="02040503050406030204" pitchFamily="18" charset="0"/>
                                    </a:rPr>
                                  </m:ctrlPr>
                                </m:sSubPr>
                                <m:e>
                                  <m:r>
                                    <a:rPr lang="it-IT" sz="2300" i="1">
                                      <a:latin typeface="Cambria Math" panose="02040503050406030204" pitchFamily="18" charset="0"/>
                                    </a:rPr>
                                    <m:t>𝐸</m:t>
                                  </m:r>
                                </m:e>
                                <m:sub>
                                  <m:r>
                                    <a:rPr lang="it-IT" sz="2300" i="1">
                                      <a:latin typeface="Cambria Math" panose="02040503050406030204" pitchFamily="18" charset="0"/>
                                    </a:rPr>
                                    <m:t>𝑘𝑖𝑛</m:t>
                                  </m:r>
                                  <m:r>
                                    <a:rPr lang="it-IT" sz="2300" i="0">
                                      <a:latin typeface="Cambria Math" panose="02040503050406030204" pitchFamily="18" charset="0"/>
                                    </a:rPr>
                                    <m:t>,  </m:t>
                                  </m:r>
                                  <m:r>
                                    <a:rPr lang="it-IT" sz="2300" i="1">
                                      <a:latin typeface="Cambria Math" panose="02040503050406030204" pitchFamily="18" charset="0"/>
                                    </a:rPr>
                                    <m:t>𝑝𝑎𝑟𝑡𝑖𝑐𝑙𝑒</m:t>
                                  </m:r>
                                </m:sub>
                              </m:sSub>
                              <m:r>
                                <a:rPr lang="it-IT" sz="2300" b="0" i="0" smtClean="0">
                                  <a:latin typeface="Cambria Math" panose="02040503050406030204" pitchFamily="18" charset="0"/>
                                </a:rPr>
                                <m:t>(</m:t>
                              </m:r>
                              <m:r>
                                <m:rPr>
                                  <m:sty m:val="p"/>
                                </m:rPr>
                                <a:rPr lang="it-IT" sz="2300" b="0" i="0" smtClean="0">
                                  <a:latin typeface="Cambria Math" panose="02040503050406030204" pitchFamily="18" charset="0"/>
                                </a:rPr>
                                <m:t>PRR</m:t>
                              </m:r>
                              <m:r>
                                <a:rPr lang="it-IT" sz="2300" b="0" i="0" smtClean="0">
                                  <a:latin typeface="Cambria Math" panose="02040503050406030204" pitchFamily="18" charset="0"/>
                                </a:rPr>
                                <m:t>), </m:t>
                              </m:r>
                              <m:r>
                                <a:rPr lang="it-IT" sz="2300" i="1">
                                  <a:latin typeface="Cambria Math" panose="02040503050406030204" pitchFamily="18" charset="0"/>
                                </a:rPr>
                                <m:t>𝑃𝑅𝑅</m:t>
                              </m:r>
                            </m:e>
                          </m:d>
                        </m:e>
                      </m:d>
                      <m:r>
                        <a:rPr lang="it-IT" sz="2300" b="0" i="0" smtClean="0">
                          <a:latin typeface="Cambria Math" panose="02040503050406030204" pitchFamily="18" charset="0"/>
                        </a:rPr>
                        <m:t>−</m:t>
                      </m:r>
                    </m:oMath>
                  </m:oMathPara>
                </a14:m>
                <a:endParaRPr lang="it-IT" sz="2300" b="0" i="0"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it-IT" sz="2300" b="0" i="1" smtClean="0">
                          <a:latin typeface="Cambria Math" panose="02040503050406030204" pitchFamily="18" charset="0"/>
                        </a:rPr>
                        <m:t>−</m:t>
                      </m:r>
                      <m:r>
                        <a:rPr lang="it-IT" sz="2300" i="1">
                          <a:latin typeface="Cambria Math" panose="02040503050406030204" pitchFamily="18" charset="0"/>
                        </a:rPr>
                        <m:t>𝑏</m:t>
                      </m:r>
                      <m:r>
                        <a:rPr lang="it-IT" sz="2300" i="0">
                          <a:latin typeface="Cambria Math" panose="02040503050406030204" pitchFamily="18" charset="0"/>
                        </a:rPr>
                        <m:t>∙</m:t>
                      </m:r>
                      <m:sSub>
                        <m:sSubPr>
                          <m:ctrlPr>
                            <a:rPr lang="it-IT" sz="2300" i="1">
                              <a:latin typeface="Cambria Math" panose="02040503050406030204" pitchFamily="18" charset="0"/>
                            </a:rPr>
                          </m:ctrlPr>
                        </m:sSubPr>
                        <m:e>
                          <m:r>
                            <a:rPr lang="it-IT" sz="2300" i="1">
                              <a:latin typeface="Cambria Math" panose="02040503050406030204" pitchFamily="18" charset="0"/>
                            </a:rPr>
                            <m:t>𝑅</m:t>
                          </m:r>
                        </m:e>
                        <m:sub>
                          <m:r>
                            <a:rPr lang="it-IT" sz="2300" i="1">
                              <a:latin typeface="Cambria Math" panose="02040503050406030204" pitchFamily="18" charset="0"/>
                            </a:rPr>
                            <m:t>𝑟𝑒</m:t>
                          </m:r>
                          <m:r>
                            <a:rPr lang="it-IT" sz="2300" i="0">
                              <a:latin typeface="Cambria Math" panose="02040503050406030204" pitchFamily="18" charset="0"/>
                            </a:rPr>
                            <m:t>−</m:t>
                          </m:r>
                          <m:r>
                            <a:rPr lang="it-IT" sz="2300" i="1">
                              <a:latin typeface="Cambria Math" panose="02040503050406030204" pitchFamily="18" charset="0"/>
                            </a:rPr>
                            <m:t>𝑠𝑝𝑢𝑡𝑡𝑒𝑟𝑖𝑛𝑔</m:t>
                          </m:r>
                        </m:sub>
                      </m:sSub>
                      <m:d>
                        <m:dPr>
                          <m:ctrlPr>
                            <a:rPr lang="it-IT" sz="2300" i="1">
                              <a:latin typeface="Cambria Math" panose="02040503050406030204" pitchFamily="18" charset="0"/>
                            </a:rPr>
                          </m:ctrlPr>
                        </m:dPr>
                        <m:e>
                          <m:d>
                            <m:dPr>
                              <m:begChr m:val=""/>
                              <m:ctrlPr>
                                <a:rPr lang="it-IT" sz="2300" i="1">
                                  <a:latin typeface="Cambria Math" panose="02040503050406030204" pitchFamily="18" charset="0"/>
                                </a:rPr>
                              </m:ctrlPr>
                            </m:dPr>
                            <m:e>
                              <m:sSub>
                                <m:sSubPr>
                                  <m:ctrlPr>
                                    <a:rPr lang="it-IT" sz="2300" i="1">
                                      <a:latin typeface="Cambria Math" panose="02040503050406030204" pitchFamily="18" charset="0"/>
                                    </a:rPr>
                                  </m:ctrlPr>
                                </m:sSubPr>
                                <m:e>
                                  <m:r>
                                    <a:rPr lang="it-IT" sz="2300" i="1">
                                      <a:latin typeface="Cambria Math" panose="02040503050406030204" pitchFamily="18" charset="0"/>
                                    </a:rPr>
                                    <m:t>𝑇</m:t>
                                  </m:r>
                                </m:e>
                                <m:sub>
                                  <m:r>
                                    <a:rPr lang="it-IT" sz="2300" i="1">
                                      <a:latin typeface="Cambria Math" panose="02040503050406030204" pitchFamily="18" charset="0"/>
                                    </a:rPr>
                                    <m:t>𝑠𝑢𝑏𝑠𝑡𝑟𝑎𝑡𝑒</m:t>
                                  </m:r>
                                </m:sub>
                              </m:sSub>
                              <m:r>
                                <a:rPr lang="it-IT" sz="2300" i="0">
                                  <a:latin typeface="Cambria Math" panose="02040503050406030204" pitchFamily="18" charset="0"/>
                                </a:rPr>
                                <m:t>(</m:t>
                              </m:r>
                              <m:sSub>
                                <m:sSubPr>
                                  <m:ctrlPr>
                                    <a:rPr lang="it-IT" sz="2300" i="1">
                                      <a:latin typeface="Cambria Math" panose="02040503050406030204" pitchFamily="18" charset="0"/>
                                    </a:rPr>
                                  </m:ctrlPr>
                                </m:sSubPr>
                                <m:e>
                                  <m:r>
                                    <a:rPr lang="it-IT" sz="2300" i="1">
                                      <a:latin typeface="Cambria Math" panose="02040503050406030204" pitchFamily="18" charset="0"/>
                                    </a:rPr>
                                    <m:t>𝐸</m:t>
                                  </m:r>
                                </m:e>
                                <m:sub>
                                  <m:r>
                                    <a:rPr lang="it-IT" sz="2300" i="1">
                                      <a:latin typeface="Cambria Math" panose="02040503050406030204" pitchFamily="18" charset="0"/>
                                    </a:rPr>
                                    <m:t>𝑘𝑖𝑛</m:t>
                                  </m:r>
                                  <m:r>
                                    <a:rPr lang="it-IT" sz="2300" i="0">
                                      <a:latin typeface="Cambria Math" panose="02040503050406030204" pitchFamily="18" charset="0"/>
                                    </a:rPr>
                                    <m:t>,  </m:t>
                                  </m:r>
                                  <m:r>
                                    <a:rPr lang="it-IT" sz="2300" i="1">
                                      <a:latin typeface="Cambria Math" panose="02040503050406030204" pitchFamily="18" charset="0"/>
                                    </a:rPr>
                                    <m:t>𝑝𝑎𝑟𝑡𝑖𝑐𝑙𝑒</m:t>
                                  </m:r>
                                </m:sub>
                              </m:sSub>
                              <m:r>
                                <a:rPr lang="it-IT" sz="2300" i="0">
                                  <a:latin typeface="Cambria Math" panose="02040503050406030204" pitchFamily="18" charset="0"/>
                                </a:rPr>
                                <m:t>(</m:t>
                              </m:r>
                              <m:r>
                                <a:rPr lang="it-IT" sz="2300" i="1">
                                  <a:latin typeface="Cambria Math" panose="02040503050406030204" pitchFamily="18" charset="0"/>
                                </a:rPr>
                                <m:t>𝑃𝑅𝑅</m:t>
                              </m:r>
                              <m:r>
                                <a:rPr lang="it-IT" sz="2300" i="0">
                                  <a:latin typeface="Cambria Math" panose="02040503050406030204" pitchFamily="18" charset="0"/>
                                </a:rPr>
                                <m:t>), </m:t>
                              </m:r>
                              <m:r>
                                <a:rPr lang="it-IT" sz="2300" i="1">
                                  <a:latin typeface="Cambria Math" panose="02040503050406030204" pitchFamily="18" charset="0"/>
                                </a:rPr>
                                <m:t>𝑃𝑅𝑅</m:t>
                              </m:r>
                              <m:r>
                                <a:rPr lang="it-IT" sz="2300" i="0">
                                  <a:latin typeface="Cambria Math" panose="02040503050406030204" pitchFamily="18" charset="0"/>
                                </a:rPr>
                                <m:t>), </m:t>
                              </m:r>
                              <m:sSub>
                                <m:sSubPr>
                                  <m:ctrlPr>
                                    <a:rPr lang="it-IT" sz="2300" i="1">
                                      <a:latin typeface="Cambria Math" panose="02040503050406030204" pitchFamily="18" charset="0"/>
                                    </a:rPr>
                                  </m:ctrlPr>
                                </m:sSubPr>
                                <m:e>
                                  <m:r>
                                    <a:rPr lang="it-IT" sz="2300" i="1">
                                      <a:latin typeface="Cambria Math" panose="02040503050406030204" pitchFamily="18" charset="0"/>
                                    </a:rPr>
                                    <m:t>𝐸</m:t>
                                  </m:r>
                                </m:e>
                                <m:sub>
                                  <m:r>
                                    <a:rPr lang="it-IT" sz="2300" i="1">
                                      <a:latin typeface="Cambria Math" panose="02040503050406030204" pitchFamily="18" charset="0"/>
                                    </a:rPr>
                                    <m:t>𝑘𝑖𝑛</m:t>
                                  </m:r>
                                  <m:r>
                                    <a:rPr lang="it-IT" sz="2300" i="0">
                                      <a:latin typeface="Cambria Math" panose="02040503050406030204" pitchFamily="18" charset="0"/>
                                    </a:rPr>
                                    <m:t>,  </m:t>
                                  </m:r>
                                  <m:r>
                                    <a:rPr lang="it-IT" sz="2300" i="1">
                                      <a:latin typeface="Cambria Math" panose="02040503050406030204" pitchFamily="18" charset="0"/>
                                    </a:rPr>
                                    <m:t>𝑝𝑎𝑟𝑡𝑖𝑐𝑙𝑒</m:t>
                                  </m:r>
                                </m:sub>
                              </m:sSub>
                              <m:r>
                                <a:rPr lang="it-IT" sz="2300" i="0">
                                  <a:latin typeface="Cambria Math" panose="02040503050406030204" pitchFamily="18" charset="0"/>
                                </a:rPr>
                                <m:t>(</m:t>
                              </m:r>
                              <m:r>
                                <a:rPr lang="it-IT" sz="2300" i="1">
                                  <a:latin typeface="Cambria Math" panose="02040503050406030204" pitchFamily="18" charset="0"/>
                                </a:rPr>
                                <m:t>𝑃𝑅𝑅</m:t>
                              </m:r>
                            </m:e>
                          </m:d>
                        </m:e>
                      </m:d>
                    </m:oMath>
                  </m:oMathPara>
                </a14:m>
                <a:endParaRPr lang="it-IT" sz="2300" dirty="0"/>
              </a:p>
            </p:txBody>
          </p:sp>
        </mc:Choice>
        <mc:Fallback xmlns="">
          <p:sp>
            <p:nvSpPr>
              <p:cNvPr id="34" name="Rettangolo 33">
                <a:extLst>
                  <a:ext uri="{FF2B5EF4-FFF2-40B4-BE49-F238E27FC236}">
                    <a16:creationId xmlns:a16="http://schemas.microsoft.com/office/drawing/2014/main" id="{3F95B829-5DC1-4435-A6A9-7D72670BE91E}"/>
                  </a:ext>
                </a:extLst>
              </p:cNvPr>
              <p:cNvSpPr>
                <a:spLocks noRot="1" noChangeAspect="1" noMove="1" noResize="1" noEditPoints="1" noAdjustHandles="1" noChangeArrowheads="1" noChangeShapeType="1" noTextEdit="1"/>
              </p:cNvSpPr>
              <p:nvPr userDrawn="1"/>
            </p:nvSpPr>
            <p:spPr>
              <a:xfrm>
                <a:off x="20027574" y="23991797"/>
                <a:ext cx="11221742" cy="1151726"/>
              </a:xfrm>
              <a:prstGeom prst="rect">
                <a:avLst/>
              </a:prstGeom>
              <a:blipFill>
                <a:blip r:embed="rId35"/>
                <a:stretch>
                  <a:fillRect/>
                </a:stretch>
              </a:blipFill>
              <a:ln w="19050">
                <a:solidFill>
                  <a:schemeClr val="accent6"/>
                </a:solidFill>
              </a:ln>
            </p:spPr>
            <p:txBody>
              <a:bodyPr/>
              <a:lstStyle/>
              <a:p>
                <a:r>
                  <a:rPr lang="en-GB">
                    <a:noFill/>
                  </a:rPr>
                  <a:t> </a:t>
                </a:r>
              </a:p>
            </p:txBody>
          </p:sp>
        </mc:Fallback>
      </mc:AlternateContent>
      <p:pic>
        <p:nvPicPr>
          <p:cNvPr id="102" name="Immagine 101" descr="Immagine che contiene esterni, fotografia, bianco&#10;&#10;Descrizione generata automaticamente">
            <a:extLst>
              <a:ext uri="{FF2B5EF4-FFF2-40B4-BE49-F238E27FC236}">
                <a16:creationId xmlns:a16="http://schemas.microsoft.com/office/drawing/2014/main" id="{7FD77B73-ADDC-48FF-842F-7A66E9143E0B}"/>
              </a:ext>
            </a:extLst>
          </p:cNvPr>
          <p:cNvPicPr>
            <a:picLocks noChangeAspect="1"/>
          </p:cNvPicPr>
          <p:nvPr userDrawn="1"/>
        </p:nvPicPr>
        <p:blipFill>
          <a:blip r:embed="rId36">
            <a:extLst>
              <a:ext uri="{28A0092B-C50C-407E-A947-70E740481C1C}">
                <a14:useLocalDpi xmlns:a14="http://schemas.microsoft.com/office/drawing/2010/main"/>
              </a:ext>
            </a:extLst>
          </a:blip>
          <a:stretch>
            <a:fillRect/>
          </a:stretch>
        </p:blipFill>
        <p:spPr>
          <a:xfrm>
            <a:off x="13734057" y="10661330"/>
            <a:ext cx="3859781" cy="2894836"/>
          </a:xfrm>
          <a:prstGeom prst="rect">
            <a:avLst/>
          </a:prstGeom>
        </p:spPr>
      </p:pic>
      <p:pic>
        <p:nvPicPr>
          <p:cNvPr id="109" name="Imagen 13">
            <a:extLst>
              <a:ext uri="{FF2B5EF4-FFF2-40B4-BE49-F238E27FC236}">
                <a16:creationId xmlns:a16="http://schemas.microsoft.com/office/drawing/2014/main" id="{27BBF064-9BC1-487C-B66F-5F5974836132}"/>
              </a:ext>
            </a:extLst>
          </p:cNvPr>
          <p:cNvPicPr/>
          <p:nvPr userDrawn="1"/>
        </p:nvPicPr>
        <p:blipFill rotWithShape="1">
          <a:blip r:embed="rId37">
            <a:extLst>
              <a:ext uri="{28A0092B-C50C-407E-A947-70E740481C1C}">
                <a14:useLocalDpi xmlns:a14="http://schemas.microsoft.com/office/drawing/2010/main" val="0"/>
              </a:ext>
            </a:extLst>
          </a:blip>
          <a:srcRect l="54674"/>
          <a:stretch/>
        </p:blipFill>
        <p:spPr bwMode="auto">
          <a:xfrm>
            <a:off x="14553020" y="35334904"/>
            <a:ext cx="6662617" cy="4864314"/>
          </a:xfrm>
          <a:prstGeom prst="roundRect">
            <a:avLst>
              <a:gd name="adj" fmla="val 11849"/>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53640926-AAD7-44D8-BBD7-CCE9431645EC}">
              <a14:shadowObscured xmlns:a14="http://schemas.microsoft.com/office/drawing/2010/main"/>
            </a:ext>
          </a:extLst>
        </p:spPr>
      </p:pic>
      <p:sp>
        <p:nvSpPr>
          <p:cNvPr id="108" name="CasellaDiTesto 107">
            <a:extLst>
              <a:ext uri="{FF2B5EF4-FFF2-40B4-BE49-F238E27FC236}">
                <a16:creationId xmlns:a16="http://schemas.microsoft.com/office/drawing/2014/main" id="{A2EDE856-D1E0-41BD-8109-2A868738E895}"/>
              </a:ext>
            </a:extLst>
          </p:cNvPr>
          <p:cNvSpPr txBox="1"/>
          <p:nvPr userDrawn="1"/>
        </p:nvSpPr>
        <p:spPr>
          <a:xfrm>
            <a:off x="16197487" y="9942852"/>
            <a:ext cx="4255199" cy="526740"/>
          </a:xfrm>
          <a:prstGeom prst="rect">
            <a:avLst/>
          </a:prstGeom>
          <a:noFill/>
        </p:spPr>
        <p:txBody>
          <a:bodyPr wrap="square" rtlCol="0">
            <a:spAutoFit/>
          </a:bodyPr>
          <a:lstStyle>
            <a:defPPr>
              <a:defRPr lang="it-IT"/>
            </a:defPPr>
            <a:lvl1pPr algn="ctr">
              <a:defRPr sz="2800" b="1" i="1">
                <a:solidFill>
                  <a:schemeClr val="accent6"/>
                </a:solidFill>
                <a:latin typeface="Tahoma" panose="020B0604030504040204" pitchFamily="34" charset="0"/>
                <a:ea typeface="Tahoma" panose="020B0604030504040204" pitchFamily="34" charset="0"/>
                <a:cs typeface="Tahoma" panose="020B0604030504040204" pitchFamily="34" charset="0"/>
              </a:defRPr>
            </a:lvl1pPr>
          </a:lstStyle>
          <a:p>
            <a:pPr lvl="0"/>
            <a:r>
              <a:rPr lang="it-IT" dirty="0" smtClean="0"/>
              <a:t>SEM &amp; TEM</a:t>
            </a:r>
            <a:endParaRPr lang="it-IT" dirty="0"/>
          </a:p>
        </p:txBody>
      </p:sp>
      <p:sp>
        <p:nvSpPr>
          <p:cNvPr id="110" name="CasellaDiTesto 109">
            <a:extLst>
              <a:ext uri="{FF2B5EF4-FFF2-40B4-BE49-F238E27FC236}">
                <a16:creationId xmlns:a16="http://schemas.microsoft.com/office/drawing/2014/main" id="{D6528761-4DE0-4B0D-8889-5CF641A0A59E}"/>
              </a:ext>
            </a:extLst>
          </p:cNvPr>
          <p:cNvSpPr txBox="1"/>
          <p:nvPr userDrawn="1"/>
        </p:nvSpPr>
        <p:spPr>
          <a:xfrm>
            <a:off x="14239543" y="14429515"/>
            <a:ext cx="6947361" cy="830997"/>
          </a:xfrm>
          <a:prstGeom prst="rect">
            <a:avLst/>
          </a:prstGeom>
          <a:noFill/>
        </p:spPr>
        <p:txBody>
          <a:bodyPr wrap="square" rtlCol="0">
            <a:spAutoFit/>
          </a:bodyPr>
          <a:lstStyle/>
          <a:p>
            <a:pPr algn="ctr"/>
            <a:r>
              <a:rPr lang="it-IT" sz="2400" b="0" i="0" dirty="0" err="1" smtClean="0">
                <a:latin typeface="Tahoma" panose="020B0604030504040204" pitchFamily="34" charset="0"/>
                <a:ea typeface="Tahoma" panose="020B0604030504040204" pitchFamily="34" charset="0"/>
                <a:cs typeface="Tahoma" panose="020B0604030504040204" pitchFamily="34" charset="0"/>
              </a:rPr>
              <a:t>Nanocrystalline</a:t>
            </a:r>
            <a:r>
              <a:rPr lang="it-IT" sz="2400" b="0" i="0" dirty="0" smtClean="0">
                <a:latin typeface="Tahoma" panose="020B0604030504040204" pitchFamily="34" charset="0"/>
                <a:ea typeface="Tahoma" panose="020B0604030504040204" pitchFamily="34" charset="0"/>
                <a:cs typeface="Tahoma" panose="020B0604030504040204" pitchFamily="34" charset="0"/>
              </a:rPr>
              <a:t> film </a:t>
            </a:r>
            <a:r>
              <a:rPr lang="it-IT" sz="2400" b="0" i="0" dirty="0" err="1" smtClean="0">
                <a:latin typeface="Tahoma" panose="020B0604030504040204" pitchFamily="34" charset="0"/>
                <a:ea typeface="Tahoma" panose="020B0604030504040204" pitchFamily="34" charset="0"/>
                <a:cs typeface="Tahoma" panose="020B0604030504040204" pitchFamily="34" charset="0"/>
              </a:rPr>
              <a:t>composed</a:t>
            </a:r>
            <a:r>
              <a:rPr lang="it-IT" sz="2400" b="0" i="0" dirty="0" smtClean="0">
                <a:latin typeface="Tahoma" panose="020B0604030504040204" pitchFamily="34" charset="0"/>
                <a:ea typeface="Tahoma" panose="020B0604030504040204" pitchFamily="34" charset="0"/>
                <a:cs typeface="Tahoma" panose="020B0604030504040204" pitchFamily="34" charset="0"/>
              </a:rPr>
              <a:t> by LaB</a:t>
            </a:r>
            <a:r>
              <a:rPr lang="it-IT" sz="2400" b="0" i="0" baseline="-25000" dirty="0" smtClean="0">
                <a:latin typeface="Tahoma" panose="020B0604030504040204" pitchFamily="34" charset="0"/>
                <a:ea typeface="Tahoma" panose="020B0604030504040204" pitchFamily="34" charset="0"/>
                <a:cs typeface="Tahoma" panose="020B0604030504040204" pitchFamily="34" charset="0"/>
              </a:rPr>
              <a:t>6</a:t>
            </a:r>
            <a:r>
              <a:rPr lang="it-IT" sz="2400" b="0" i="0" dirty="0" smtClean="0">
                <a:latin typeface="Tahoma" panose="020B0604030504040204" pitchFamily="34" charset="0"/>
                <a:ea typeface="Tahoma" panose="020B0604030504040204" pitchFamily="34" charset="0"/>
                <a:cs typeface="Tahoma" panose="020B0604030504040204" pitchFamily="34" charset="0"/>
              </a:rPr>
              <a:t> </a:t>
            </a:r>
            <a:r>
              <a:rPr lang="it-IT" sz="2400" b="0" i="0" dirty="0" err="1" smtClean="0">
                <a:latin typeface="Tahoma" panose="020B0604030504040204" pitchFamily="34" charset="0"/>
                <a:ea typeface="Tahoma" panose="020B0604030504040204" pitchFamily="34" charset="0"/>
                <a:cs typeface="Tahoma" panose="020B0604030504040204" pitchFamily="34" charset="0"/>
              </a:rPr>
              <a:t>grains</a:t>
            </a:r>
            <a:r>
              <a:rPr lang="it-IT" sz="2400" b="0" i="0" dirty="0" smtClean="0">
                <a:latin typeface="Tahoma" panose="020B0604030504040204" pitchFamily="34" charset="0"/>
                <a:ea typeface="Tahoma" panose="020B0604030504040204" pitchFamily="34" charset="0"/>
                <a:cs typeface="Tahoma" panose="020B0604030504040204" pitchFamily="34" charset="0"/>
              </a:rPr>
              <a:t> with 10-20</a:t>
            </a:r>
            <a:r>
              <a:rPr lang="it-IT" sz="2400" b="0" i="0" baseline="0" dirty="0" smtClean="0">
                <a:latin typeface="Tahoma" panose="020B0604030504040204" pitchFamily="34" charset="0"/>
                <a:ea typeface="Tahoma" panose="020B0604030504040204" pitchFamily="34" charset="0"/>
                <a:cs typeface="Tahoma" panose="020B0604030504040204" pitchFamily="34" charset="0"/>
              </a:rPr>
              <a:t> nm </a:t>
            </a:r>
            <a:r>
              <a:rPr lang="it-IT" sz="2400" b="0" i="0" dirty="0" err="1" smtClean="0">
                <a:latin typeface="Tahoma" panose="020B0604030504040204" pitchFamily="34" charset="0"/>
                <a:ea typeface="Tahoma" panose="020B0604030504040204" pitchFamily="34" charset="0"/>
                <a:cs typeface="Tahoma" panose="020B0604030504040204" pitchFamily="34" charset="0"/>
              </a:rPr>
              <a:t>size</a:t>
            </a:r>
            <a:r>
              <a:rPr lang="it-IT" sz="2400" b="0" i="0" dirty="0" smtClean="0">
                <a:latin typeface="Tahoma" panose="020B0604030504040204" pitchFamily="34" charset="0"/>
                <a:ea typeface="Tahoma" panose="020B0604030504040204" pitchFamily="34" charset="0"/>
                <a:cs typeface="Tahoma" panose="020B0604030504040204" pitchFamily="34" charset="0"/>
              </a:rPr>
              <a:t>,</a:t>
            </a:r>
            <a:r>
              <a:rPr lang="it-IT" sz="2400" b="0" i="0" baseline="0" dirty="0" smtClean="0">
                <a:latin typeface="Tahoma" panose="020B0604030504040204" pitchFamily="34" charset="0"/>
                <a:ea typeface="Tahoma" panose="020B0604030504040204" pitchFamily="34" charset="0"/>
                <a:cs typeface="Tahoma" panose="020B0604030504040204" pitchFamily="34" charset="0"/>
              </a:rPr>
              <a:t> </a:t>
            </a:r>
            <a:r>
              <a:rPr lang="it-IT" sz="2400" b="0" i="0" baseline="0" dirty="0" err="1" smtClean="0">
                <a:latin typeface="Tahoma" panose="020B0604030504040204" pitchFamily="34" charset="0"/>
                <a:ea typeface="Tahoma" panose="020B0604030504040204" pitchFamily="34" charset="0"/>
                <a:cs typeface="Tahoma" panose="020B0604030504040204" pitchFamily="34" charset="0"/>
              </a:rPr>
              <a:t>surrounded</a:t>
            </a:r>
            <a:r>
              <a:rPr lang="it-IT" sz="2400" b="0" i="0" baseline="0" dirty="0" smtClean="0">
                <a:latin typeface="Tahoma" panose="020B0604030504040204" pitchFamily="34" charset="0"/>
                <a:ea typeface="Tahoma" panose="020B0604030504040204" pitchFamily="34" charset="0"/>
                <a:cs typeface="Tahoma" panose="020B0604030504040204" pitchFamily="34" charset="0"/>
              </a:rPr>
              <a:t> by </a:t>
            </a:r>
            <a:r>
              <a:rPr lang="it-IT" sz="2400" b="0" i="0" baseline="0" dirty="0" err="1" smtClean="0">
                <a:latin typeface="Tahoma" panose="020B0604030504040204" pitchFamily="34" charset="0"/>
                <a:ea typeface="Tahoma" panose="020B0604030504040204" pitchFamily="34" charset="0"/>
                <a:cs typeface="Tahoma" panose="020B0604030504040204" pitchFamily="34" charset="0"/>
              </a:rPr>
              <a:t>oxide</a:t>
            </a:r>
            <a:r>
              <a:rPr lang="it-IT" sz="2400" b="0" i="0" baseline="0" dirty="0" smtClean="0">
                <a:latin typeface="Tahoma" panose="020B0604030504040204" pitchFamily="34" charset="0"/>
                <a:ea typeface="Tahoma" panose="020B0604030504040204" pitchFamily="34" charset="0"/>
                <a:cs typeface="Tahoma" panose="020B0604030504040204" pitchFamily="34" charset="0"/>
              </a:rPr>
              <a:t> </a:t>
            </a:r>
            <a:r>
              <a:rPr lang="it-IT" sz="2400" b="0" i="0" baseline="0" dirty="0" err="1" smtClean="0">
                <a:latin typeface="Tahoma" panose="020B0604030504040204" pitchFamily="34" charset="0"/>
                <a:ea typeface="Tahoma" panose="020B0604030504040204" pitchFamily="34" charset="0"/>
                <a:cs typeface="Tahoma" panose="020B0604030504040204" pitchFamily="34" charset="0"/>
              </a:rPr>
              <a:t>phases</a:t>
            </a:r>
            <a:r>
              <a:rPr lang="it-IT" sz="2400" b="0" i="0" dirty="0" smtClean="0">
                <a:latin typeface="Tahoma" panose="020B0604030504040204" pitchFamily="34" charset="0"/>
                <a:ea typeface="Tahoma" panose="020B0604030504040204" pitchFamily="34" charset="0"/>
                <a:cs typeface="Tahoma" panose="020B0604030504040204" pitchFamily="34" charset="0"/>
              </a:rPr>
              <a:t> </a:t>
            </a:r>
            <a:endParaRPr lang="it-IT" sz="2400" b="0" i="0" dirty="0">
              <a:latin typeface="Tahoma" panose="020B0604030504040204" pitchFamily="34" charset="0"/>
              <a:ea typeface="Tahoma" panose="020B0604030504040204" pitchFamily="34" charset="0"/>
              <a:cs typeface="Tahoma" panose="020B0604030504040204" pitchFamily="34" charset="0"/>
            </a:endParaRPr>
          </a:p>
        </p:txBody>
      </p:sp>
      <p:sp>
        <p:nvSpPr>
          <p:cNvPr id="101" name="CasellaDiTesto 100">
            <a:extLst>
              <a:ext uri="{FF2B5EF4-FFF2-40B4-BE49-F238E27FC236}">
                <a16:creationId xmlns:a16="http://schemas.microsoft.com/office/drawing/2014/main" id="{A2EDE856-D1E0-41BD-8109-2A868738E895}"/>
              </a:ext>
            </a:extLst>
          </p:cNvPr>
          <p:cNvSpPr txBox="1"/>
          <p:nvPr userDrawn="1"/>
        </p:nvSpPr>
        <p:spPr>
          <a:xfrm>
            <a:off x="10006956" y="15483737"/>
            <a:ext cx="16819175" cy="523220"/>
          </a:xfrm>
          <a:prstGeom prst="rect">
            <a:avLst/>
          </a:prstGeom>
          <a:noFill/>
        </p:spPr>
        <p:txBody>
          <a:bodyPr wrap="square" rtlCol="0">
            <a:spAutoFit/>
          </a:bodyPr>
          <a:lstStyle>
            <a:defPPr>
              <a:defRPr lang="it-IT"/>
            </a:defPPr>
            <a:lvl1pPr algn="ctr">
              <a:defRPr sz="2800" b="1" i="1">
                <a:solidFill>
                  <a:schemeClr val="accent6"/>
                </a:solidFill>
                <a:latin typeface="Tahoma" panose="020B0604030504040204" pitchFamily="34" charset="0"/>
                <a:ea typeface="Tahoma" panose="020B0604030504040204" pitchFamily="34" charset="0"/>
                <a:cs typeface="Tahoma" panose="020B0604030504040204" pitchFamily="34" charset="0"/>
              </a:defRPr>
            </a:lvl1pPr>
          </a:lstStyle>
          <a:p>
            <a:pPr lvl="0"/>
            <a:r>
              <a:rPr lang="it-IT" dirty="0"/>
              <a:t>XPS: Analysis and </a:t>
            </a:r>
            <a:r>
              <a:rPr lang="it-IT" dirty="0" err="1"/>
              <a:t>deconvolution</a:t>
            </a:r>
            <a:r>
              <a:rPr lang="it-IT" dirty="0"/>
              <a:t> of B and La </a:t>
            </a:r>
            <a:r>
              <a:rPr lang="it-IT" dirty="0" err="1"/>
              <a:t>peaks</a:t>
            </a:r>
            <a:endParaRPr lang="it-IT" dirty="0"/>
          </a:p>
        </p:txBody>
      </p:sp>
      <p:grpSp>
        <p:nvGrpSpPr>
          <p:cNvPr id="37" name="Gruppo 36"/>
          <p:cNvGrpSpPr/>
          <p:nvPr userDrawn="1"/>
        </p:nvGrpSpPr>
        <p:grpSpPr>
          <a:xfrm>
            <a:off x="13463340" y="16110451"/>
            <a:ext cx="5415856" cy="6256454"/>
            <a:chOff x="18186507" y="16110451"/>
            <a:chExt cx="5415856" cy="6256454"/>
          </a:xfrm>
        </p:grpSpPr>
        <p:grpSp>
          <p:nvGrpSpPr>
            <p:cNvPr id="22" name="Gruppo 21"/>
            <p:cNvGrpSpPr/>
            <p:nvPr userDrawn="1"/>
          </p:nvGrpSpPr>
          <p:grpSpPr>
            <a:xfrm>
              <a:off x="18186507" y="16110451"/>
              <a:ext cx="5415856" cy="3992892"/>
              <a:chOff x="26136749" y="10751806"/>
              <a:chExt cx="5415856" cy="3992892"/>
            </a:xfrm>
          </p:grpSpPr>
          <p:pic>
            <p:nvPicPr>
              <p:cNvPr id="105" name="Immagine 80" descr="Fig1">
                <a:extLst>
                  <a:ext uri="{FF2B5EF4-FFF2-40B4-BE49-F238E27FC236}">
                    <a16:creationId xmlns:a16="http://schemas.microsoft.com/office/drawing/2014/main" id="{440677C4-AC74-44CF-959F-B404D1E6AAA8}"/>
                  </a:ext>
                </a:extLst>
              </p:cNvPr>
              <p:cNvPicPr>
                <a:picLocks noChangeAspect="1" noChangeArrowheads="1"/>
              </p:cNvPicPr>
              <p:nvPr userDrawn="1"/>
            </p:nvPicPr>
            <p:blipFill rotWithShape="1">
              <a:blip r:embed="rId38">
                <a:extLst>
                  <a:ext uri="{28A0092B-C50C-407E-A947-70E740481C1C}">
                    <a14:useLocalDpi xmlns:a14="http://schemas.microsoft.com/office/drawing/2010/main"/>
                  </a:ext>
                </a:extLst>
              </a:blip>
              <a:srcRect l="7160" t="7203" b="45741"/>
              <a:stretch/>
            </p:blipFill>
            <p:spPr bwMode="auto">
              <a:xfrm>
                <a:off x="26136749" y="10751806"/>
                <a:ext cx="5415856" cy="3992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 name="Rettangolo 110">
                <a:extLst>
                  <a:ext uri="{FF2B5EF4-FFF2-40B4-BE49-F238E27FC236}">
                    <a16:creationId xmlns:a16="http://schemas.microsoft.com/office/drawing/2014/main" id="{2A4320C9-DA05-4794-9135-88F019BF2D65}"/>
                  </a:ext>
                </a:extLst>
              </p:cNvPr>
              <p:cNvSpPr/>
              <p:nvPr userDrawn="1"/>
            </p:nvSpPr>
            <p:spPr>
              <a:xfrm>
                <a:off x="29696028" y="11065709"/>
                <a:ext cx="1217267" cy="4629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12" name="Freccia in giù 111">
              <a:extLst>
                <a:ext uri="{FF2B5EF4-FFF2-40B4-BE49-F238E27FC236}">
                  <a16:creationId xmlns:a16="http://schemas.microsoft.com/office/drawing/2014/main" id="{0504E372-B122-414D-919B-53D66DC202A6}"/>
                </a:ext>
              </a:extLst>
            </p:cNvPr>
            <p:cNvSpPr/>
            <p:nvPr userDrawn="1"/>
          </p:nvSpPr>
          <p:spPr>
            <a:xfrm>
              <a:off x="20310448" y="20174605"/>
              <a:ext cx="1018064" cy="880431"/>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sz="8530" dirty="0"/>
            </a:p>
          </p:txBody>
        </p:sp>
        <p:sp>
          <p:nvSpPr>
            <p:cNvPr id="113" name="CasellaDiTesto 112">
              <a:extLst>
                <a:ext uri="{FF2B5EF4-FFF2-40B4-BE49-F238E27FC236}">
                  <a16:creationId xmlns:a16="http://schemas.microsoft.com/office/drawing/2014/main" id="{D6528761-4DE0-4B0D-8889-5CF641A0A59E}"/>
                </a:ext>
              </a:extLst>
            </p:cNvPr>
            <p:cNvSpPr txBox="1"/>
            <p:nvPr userDrawn="1"/>
          </p:nvSpPr>
          <p:spPr>
            <a:xfrm>
              <a:off x="18577451" y="21166576"/>
              <a:ext cx="4686406" cy="1200329"/>
            </a:xfrm>
            <a:prstGeom prst="rect">
              <a:avLst/>
            </a:prstGeom>
            <a:noFill/>
          </p:spPr>
          <p:txBody>
            <a:bodyPr wrap="square" rtlCol="0">
              <a:spAutoFit/>
            </a:bodyPr>
            <a:lstStyle/>
            <a:p>
              <a:pPr algn="ctr"/>
              <a:r>
                <a:rPr lang="it-IT" sz="2400" b="0" i="0" dirty="0" smtClean="0">
                  <a:latin typeface="Tahoma" panose="020B0604030504040204" pitchFamily="34" charset="0"/>
                  <a:ea typeface="Tahoma" panose="020B0604030504040204" pitchFamily="34" charset="0"/>
                  <a:cs typeface="Tahoma" panose="020B0604030504040204" pitchFamily="34" charset="0"/>
                </a:rPr>
                <a:t>The </a:t>
              </a:r>
              <a:r>
                <a:rPr lang="it-IT" sz="2400" b="0" i="0" dirty="0" err="1" smtClean="0">
                  <a:latin typeface="Tahoma" panose="020B0604030504040204" pitchFamily="34" charset="0"/>
                  <a:ea typeface="Tahoma" panose="020B0604030504040204" pitchFamily="34" charset="0"/>
                  <a:cs typeface="Tahoma" panose="020B0604030504040204" pitchFamily="34" charset="0"/>
                </a:rPr>
                <a:t>presence</a:t>
              </a:r>
              <a:r>
                <a:rPr lang="it-IT" sz="2400" b="0" i="0" dirty="0" smtClean="0">
                  <a:latin typeface="Tahoma" panose="020B0604030504040204" pitchFamily="34" charset="0"/>
                  <a:ea typeface="Tahoma" panose="020B0604030504040204" pitchFamily="34" charset="0"/>
                  <a:cs typeface="Tahoma" panose="020B0604030504040204" pitchFamily="34" charset="0"/>
                </a:rPr>
                <a:t> of </a:t>
              </a:r>
              <a:r>
                <a:rPr lang="it-IT" sz="2400" b="0" i="0" dirty="0" err="1" smtClean="0">
                  <a:latin typeface="Tahoma" panose="020B0604030504040204" pitchFamily="34" charset="0"/>
                  <a:ea typeface="Tahoma" panose="020B0604030504040204" pitchFamily="34" charset="0"/>
                  <a:cs typeface="Tahoma" panose="020B0604030504040204" pitchFamily="34" charset="0"/>
                </a:rPr>
                <a:t>plasmonic</a:t>
              </a:r>
              <a:r>
                <a:rPr lang="it-IT" sz="2400" b="0" i="0" dirty="0" smtClean="0">
                  <a:latin typeface="Tahoma" panose="020B0604030504040204" pitchFamily="34" charset="0"/>
                  <a:ea typeface="Tahoma" panose="020B0604030504040204" pitchFamily="34" charset="0"/>
                  <a:cs typeface="Tahoma" panose="020B0604030504040204" pitchFamily="34" charset="0"/>
                </a:rPr>
                <a:t> satellite</a:t>
              </a:r>
              <a:r>
                <a:rPr lang="it-IT" sz="2400" b="0" i="0" baseline="0" dirty="0" smtClean="0">
                  <a:latin typeface="Tahoma" panose="020B0604030504040204" pitchFamily="34" charset="0"/>
                  <a:ea typeface="Tahoma" panose="020B0604030504040204" pitchFamily="34" charset="0"/>
                  <a:cs typeface="Tahoma" panose="020B0604030504040204" pitchFamily="34" charset="0"/>
                </a:rPr>
                <a:t> La </a:t>
              </a:r>
              <a:r>
                <a:rPr lang="it-IT" sz="2400" b="0" i="0" baseline="0" dirty="0" err="1" smtClean="0">
                  <a:latin typeface="Tahoma" panose="020B0604030504040204" pitchFamily="34" charset="0"/>
                  <a:ea typeface="Tahoma" panose="020B0604030504040204" pitchFamily="34" charset="0"/>
                  <a:cs typeface="Tahoma" panose="020B0604030504040204" pitchFamily="34" charset="0"/>
                </a:rPr>
                <a:t>peaks</a:t>
              </a:r>
              <a:r>
                <a:rPr lang="it-IT" sz="2400" b="0" i="0" baseline="0" dirty="0" smtClean="0">
                  <a:latin typeface="Tahoma" panose="020B0604030504040204" pitchFamily="34" charset="0"/>
                  <a:ea typeface="Tahoma" panose="020B0604030504040204" pitchFamily="34" charset="0"/>
                  <a:cs typeface="Tahoma" panose="020B0604030504040204" pitchFamily="34" charset="0"/>
                </a:rPr>
                <a:t> </a:t>
              </a:r>
              <a:r>
                <a:rPr lang="it-IT" sz="2400" b="0" i="0" baseline="0" dirty="0" err="1" smtClean="0">
                  <a:latin typeface="Tahoma" panose="020B0604030504040204" pitchFamily="34" charset="0"/>
                  <a:ea typeface="Tahoma" panose="020B0604030504040204" pitchFamily="34" charset="0"/>
                  <a:cs typeface="Tahoma" panose="020B0604030504040204" pitchFamily="34" charset="0"/>
                </a:rPr>
                <a:t>hampers</a:t>
              </a:r>
              <a:r>
                <a:rPr lang="it-IT" sz="2400" b="0" i="0" baseline="0" dirty="0" smtClean="0">
                  <a:latin typeface="Tahoma" panose="020B0604030504040204" pitchFamily="34" charset="0"/>
                  <a:ea typeface="Tahoma" panose="020B0604030504040204" pitchFamily="34" charset="0"/>
                  <a:cs typeface="Tahoma" panose="020B0604030504040204" pitchFamily="34" charset="0"/>
                </a:rPr>
                <a:t> the </a:t>
              </a:r>
              <a:r>
                <a:rPr lang="it-IT" sz="2400" b="0" i="0" baseline="0" dirty="0" err="1" smtClean="0">
                  <a:latin typeface="Tahoma" panose="020B0604030504040204" pitchFamily="34" charset="0"/>
                  <a:ea typeface="Tahoma" panose="020B0604030504040204" pitchFamily="34" charset="0"/>
                  <a:cs typeface="Tahoma" panose="020B0604030504040204" pitchFamily="34" charset="0"/>
                </a:rPr>
                <a:t>recognition</a:t>
              </a:r>
              <a:r>
                <a:rPr lang="it-IT" sz="2400" b="0" i="0" baseline="0" dirty="0" smtClean="0">
                  <a:latin typeface="Tahoma" panose="020B0604030504040204" pitchFamily="34" charset="0"/>
                  <a:ea typeface="Tahoma" panose="020B0604030504040204" pitchFamily="34" charset="0"/>
                  <a:cs typeface="Tahoma" panose="020B0604030504040204" pitchFamily="34" charset="0"/>
                </a:rPr>
                <a:t> of the La </a:t>
              </a:r>
              <a:r>
                <a:rPr lang="it-IT" sz="2400" b="0" i="0" baseline="0" dirty="0" err="1" smtClean="0">
                  <a:latin typeface="Tahoma" panose="020B0604030504040204" pitchFamily="34" charset="0"/>
                  <a:ea typeface="Tahoma" panose="020B0604030504040204" pitchFamily="34" charset="0"/>
                  <a:cs typeface="Tahoma" panose="020B0604030504040204" pitchFamily="34" charset="0"/>
                </a:rPr>
                <a:t>bindings</a:t>
              </a:r>
              <a:endParaRPr lang="it-IT" sz="2400" b="0" i="0" dirty="0">
                <a:latin typeface="Tahoma" panose="020B0604030504040204" pitchFamily="34" charset="0"/>
                <a:ea typeface="Tahoma" panose="020B0604030504040204" pitchFamily="34" charset="0"/>
                <a:cs typeface="Tahoma" panose="020B0604030504040204" pitchFamily="34" charset="0"/>
              </a:endParaRPr>
            </a:p>
          </p:txBody>
        </p:sp>
      </p:grpSp>
      <p:sp>
        <p:nvSpPr>
          <p:cNvPr id="38" name="Rettangolo 37"/>
          <p:cNvSpPr/>
          <p:nvPr userDrawn="1"/>
        </p:nvSpPr>
        <p:spPr>
          <a:xfrm>
            <a:off x="26746668" y="17954601"/>
            <a:ext cx="348003" cy="4275998"/>
          </a:xfrm>
          <a:prstGeom prst="rect">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5" name="Gruppo 24"/>
          <p:cNvGrpSpPr/>
          <p:nvPr userDrawn="1"/>
        </p:nvGrpSpPr>
        <p:grpSpPr>
          <a:xfrm>
            <a:off x="18263994" y="16200419"/>
            <a:ext cx="5293737" cy="6166486"/>
            <a:chOff x="13325795" y="16200419"/>
            <a:chExt cx="5293737" cy="6166486"/>
          </a:xfrm>
        </p:grpSpPr>
        <p:grpSp>
          <p:nvGrpSpPr>
            <p:cNvPr id="4" name="Gruppo 3"/>
            <p:cNvGrpSpPr/>
            <p:nvPr userDrawn="1"/>
          </p:nvGrpSpPr>
          <p:grpSpPr>
            <a:xfrm>
              <a:off x="13433978" y="16200419"/>
              <a:ext cx="5185554" cy="4061801"/>
              <a:chOff x="13535349" y="11321625"/>
              <a:chExt cx="4781330" cy="3471258"/>
            </a:xfrm>
          </p:grpSpPr>
          <p:pic>
            <p:nvPicPr>
              <p:cNvPr id="106" name="Immagine 80" descr="Fig1">
                <a:extLst>
                  <a:ext uri="{FF2B5EF4-FFF2-40B4-BE49-F238E27FC236}">
                    <a16:creationId xmlns:a16="http://schemas.microsoft.com/office/drawing/2014/main" id="{7A7B6285-49B8-4147-8BCD-852C10BC93BC}"/>
                  </a:ext>
                </a:extLst>
              </p:cNvPr>
              <p:cNvPicPr>
                <a:picLocks noChangeAspect="1" noChangeArrowheads="1"/>
              </p:cNvPicPr>
              <p:nvPr userDrawn="1"/>
            </p:nvPicPr>
            <p:blipFill rotWithShape="1">
              <a:blip r:embed="rId38">
                <a:extLst>
                  <a:ext uri="{28A0092B-C50C-407E-A947-70E740481C1C}">
                    <a14:useLocalDpi xmlns:a14="http://schemas.microsoft.com/office/drawing/2010/main"/>
                  </a:ext>
                </a:extLst>
              </a:blip>
              <a:srcRect l="7160" t="53662"/>
              <a:stretch/>
            </p:blipFill>
            <p:spPr bwMode="auto">
              <a:xfrm>
                <a:off x="13535349" y="11321625"/>
                <a:ext cx="4781330" cy="347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ttangolo 17">
                <a:extLst>
                  <a:ext uri="{FF2B5EF4-FFF2-40B4-BE49-F238E27FC236}">
                    <a16:creationId xmlns:a16="http://schemas.microsoft.com/office/drawing/2014/main" id="{2A4320C9-DA05-4794-9135-88F019BF2D65}"/>
                  </a:ext>
                </a:extLst>
              </p:cNvPr>
              <p:cNvSpPr/>
              <p:nvPr userDrawn="1"/>
            </p:nvSpPr>
            <p:spPr>
              <a:xfrm>
                <a:off x="16417905" y="11526917"/>
                <a:ext cx="1310008" cy="5524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80" name="Freccia in giù 79">
              <a:extLst>
                <a:ext uri="{FF2B5EF4-FFF2-40B4-BE49-F238E27FC236}">
                  <a16:creationId xmlns:a16="http://schemas.microsoft.com/office/drawing/2014/main" id="{0504E372-B122-414D-919B-53D66DC202A6}"/>
                </a:ext>
              </a:extLst>
            </p:cNvPr>
            <p:cNvSpPr/>
            <p:nvPr userDrawn="1"/>
          </p:nvSpPr>
          <p:spPr>
            <a:xfrm>
              <a:off x="15477990" y="20195546"/>
              <a:ext cx="1018064" cy="880431"/>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sz="8530" dirty="0"/>
            </a:p>
          </p:txBody>
        </p:sp>
        <p:sp>
          <p:nvSpPr>
            <p:cNvPr id="85" name="CasellaDiTesto 84">
              <a:extLst>
                <a:ext uri="{FF2B5EF4-FFF2-40B4-BE49-F238E27FC236}">
                  <a16:creationId xmlns:a16="http://schemas.microsoft.com/office/drawing/2014/main" id="{D6528761-4DE0-4B0D-8889-5CF641A0A59E}"/>
                </a:ext>
              </a:extLst>
            </p:cNvPr>
            <p:cNvSpPr txBox="1"/>
            <p:nvPr userDrawn="1"/>
          </p:nvSpPr>
          <p:spPr>
            <a:xfrm>
              <a:off x="13325795" y="21166576"/>
              <a:ext cx="5136294" cy="1200329"/>
            </a:xfrm>
            <a:prstGeom prst="rect">
              <a:avLst/>
            </a:prstGeom>
            <a:noFill/>
          </p:spPr>
          <p:txBody>
            <a:bodyPr wrap="square" rtlCol="0">
              <a:spAutoFit/>
            </a:bodyPr>
            <a:lstStyle/>
            <a:p>
              <a:pPr algn="ctr"/>
              <a:r>
                <a:rPr lang="it-IT" sz="2400" b="0" i="0" dirty="0">
                  <a:latin typeface="Tahoma" panose="020B0604030504040204" pitchFamily="34" charset="0"/>
                  <a:ea typeface="Tahoma" panose="020B0604030504040204" pitchFamily="34" charset="0"/>
                  <a:cs typeface="Tahoma" panose="020B0604030504040204" pitchFamily="34" charset="0"/>
                </a:rPr>
                <a:t>From B1s </a:t>
              </a:r>
              <a:r>
                <a:rPr lang="it-IT" sz="2400" b="0" i="0" dirty="0" err="1">
                  <a:latin typeface="Tahoma" panose="020B0604030504040204" pitchFamily="34" charset="0"/>
                  <a:ea typeface="Tahoma" panose="020B0604030504040204" pitchFamily="34" charset="0"/>
                  <a:cs typeface="Tahoma" panose="020B0604030504040204" pitchFamily="34" charset="0"/>
                </a:rPr>
                <a:t>analysis</a:t>
              </a:r>
              <a:r>
                <a:rPr lang="it-IT" sz="2400" b="0" i="0" dirty="0">
                  <a:latin typeface="Tahoma" panose="020B0604030504040204" pitchFamily="34" charset="0"/>
                  <a:ea typeface="Tahoma" panose="020B0604030504040204" pitchFamily="34" charset="0"/>
                  <a:cs typeface="Tahoma" panose="020B0604030504040204" pitchFamily="34" charset="0"/>
                </a:rPr>
                <a:t>, </a:t>
              </a:r>
              <a:r>
                <a:rPr lang="it-IT" sz="2400" b="0" i="0" dirty="0" err="1">
                  <a:latin typeface="Tahoma" panose="020B0604030504040204" pitchFamily="34" charset="0"/>
                  <a:ea typeface="Tahoma" panose="020B0604030504040204" pitchFamily="34" charset="0"/>
                  <a:cs typeface="Tahoma" panose="020B0604030504040204" pitchFamily="34" charset="0"/>
                </a:rPr>
                <a:t>it</a:t>
              </a:r>
              <a:r>
                <a:rPr lang="it-IT" sz="2400" b="0" i="0" dirty="0">
                  <a:latin typeface="Tahoma" panose="020B0604030504040204" pitchFamily="34" charset="0"/>
                  <a:ea typeface="Tahoma" panose="020B0604030504040204" pitchFamily="34" charset="0"/>
                  <a:cs typeface="Tahoma" panose="020B0604030504040204" pitchFamily="34" charset="0"/>
                </a:rPr>
                <a:t> </a:t>
              </a:r>
              <a:r>
                <a:rPr lang="it-IT" sz="2400" b="0" i="0" dirty="0" err="1">
                  <a:latin typeface="Tahoma" panose="020B0604030504040204" pitchFamily="34" charset="0"/>
                  <a:ea typeface="Tahoma" panose="020B0604030504040204" pitchFamily="34" charset="0"/>
                  <a:cs typeface="Tahoma" panose="020B0604030504040204" pitchFamily="34" charset="0"/>
                </a:rPr>
                <a:t>is</a:t>
              </a:r>
              <a:r>
                <a:rPr lang="it-IT" sz="2400" b="0" i="0" dirty="0">
                  <a:latin typeface="Tahoma" panose="020B0604030504040204" pitchFamily="34" charset="0"/>
                  <a:ea typeface="Tahoma" panose="020B0604030504040204" pitchFamily="34" charset="0"/>
                  <a:cs typeface="Tahoma" panose="020B0604030504040204" pitchFamily="34" charset="0"/>
                </a:rPr>
                <a:t> </a:t>
              </a:r>
              <a:r>
                <a:rPr lang="it-IT" sz="2400" b="0" i="0" dirty="0" err="1">
                  <a:latin typeface="Tahoma" panose="020B0604030504040204" pitchFamily="34" charset="0"/>
                  <a:ea typeface="Tahoma" panose="020B0604030504040204" pitchFamily="34" charset="0"/>
                  <a:cs typeface="Tahoma" panose="020B0604030504040204" pitchFamily="34" charset="0"/>
                </a:rPr>
                <a:t>possible</a:t>
              </a:r>
              <a:r>
                <a:rPr lang="it-IT" sz="2400" b="0" i="0" dirty="0">
                  <a:latin typeface="Tahoma" panose="020B0604030504040204" pitchFamily="34" charset="0"/>
                  <a:ea typeface="Tahoma" panose="020B0604030504040204" pitchFamily="34" charset="0"/>
                  <a:cs typeface="Tahoma" panose="020B0604030504040204" pitchFamily="34" charset="0"/>
                </a:rPr>
                <a:t> to </a:t>
              </a:r>
              <a:r>
                <a:rPr lang="it-IT" sz="2400" b="0" i="0" dirty="0" err="1">
                  <a:latin typeface="Tahoma" panose="020B0604030504040204" pitchFamily="34" charset="0"/>
                  <a:ea typeface="Tahoma" panose="020B0604030504040204" pitchFamily="34" charset="0"/>
                  <a:cs typeface="Tahoma" panose="020B0604030504040204" pitchFamily="34" charset="0"/>
                </a:rPr>
                <a:t>clearly</a:t>
              </a:r>
              <a:r>
                <a:rPr lang="it-IT" sz="2400" b="0" i="0" dirty="0">
                  <a:latin typeface="Tahoma" panose="020B0604030504040204" pitchFamily="34" charset="0"/>
                  <a:ea typeface="Tahoma" panose="020B0604030504040204" pitchFamily="34" charset="0"/>
                  <a:cs typeface="Tahoma" panose="020B0604030504040204" pitchFamily="34" charset="0"/>
                </a:rPr>
                <a:t> </a:t>
              </a:r>
              <a:r>
                <a:rPr lang="it-IT" sz="2400" b="0" i="0" dirty="0" err="1">
                  <a:latin typeface="Tahoma" panose="020B0604030504040204" pitchFamily="34" charset="0"/>
                  <a:ea typeface="Tahoma" panose="020B0604030504040204" pitchFamily="34" charset="0"/>
                  <a:cs typeface="Tahoma" panose="020B0604030504040204" pitchFamily="34" charset="0"/>
                </a:rPr>
                <a:t>distinguish</a:t>
              </a:r>
              <a:r>
                <a:rPr lang="it-IT" sz="2400" b="0" i="0" dirty="0">
                  <a:latin typeface="Tahoma" panose="020B0604030504040204" pitchFamily="34" charset="0"/>
                  <a:ea typeface="Tahoma" panose="020B0604030504040204" pitchFamily="34" charset="0"/>
                  <a:cs typeface="Tahoma" panose="020B0604030504040204" pitchFamily="34" charset="0"/>
                </a:rPr>
                <a:t> </a:t>
              </a:r>
              <a:r>
                <a:rPr lang="it-IT" sz="2400" b="0" i="0" dirty="0" err="1">
                  <a:latin typeface="Tahoma" panose="020B0604030504040204" pitchFamily="34" charset="0"/>
                  <a:ea typeface="Tahoma" panose="020B0604030504040204" pitchFamily="34" charset="0"/>
                  <a:cs typeface="Tahoma" panose="020B0604030504040204" pitchFamily="34" charset="0"/>
                </a:rPr>
                <a:t>between</a:t>
              </a:r>
              <a:r>
                <a:rPr lang="it-IT" sz="2400" b="0" i="0" dirty="0">
                  <a:latin typeface="Tahoma" panose="020B0604030504040204" pitchFamily="34" charset="0"/>
                  <a:ea typeface="Tahoma" panose="020B0604030504040204" pitchFamily="34" charset="0"/>
                  <a:cs typeface="Tahoma" panose="020B0604030504040204" pitchFamily="34" charset="0"/>
                </a:rPr>
                <a:t> </a:t>
              </a:r>
              <a:r>
                <a:rPr lang="it-IT" sz="2400" b="0" i="0" dirty="0" err="1">
                  <a:latin typeface="Tahoma" panose="020B0604030504040204" pitchFamily="34" charset="0"/>
                  <a:ea typeface="Tahoma" panose="020B0604030504040204" pitchFamily="34" charset="0"/>
                  <a:cs typeface="Tahoma" panose="020B0604030504040204" pitchFamily="34" charset="0"/>
                </a:rPr>
                <a:t>oxide</a:t>
              </a:r>
              <a:r>
                <a:rPr lang="it-IT" sz="2400" b="0" i="0" dirty="0">
                  <a:latin typeface="Tahoma" panose="020B0604030504040204" pitchFamily="34" charset="0"/>
                  <a:ea typeface="Tahoma" panose="020B0604030504040204" pitchFamily="34" charset="0"/>
                  <a:cs typeface="Tahoma" panose="020B0604030504040204" pitchFamily="34" charset="0"/>
                </a:rPr>
                <a:t> and </a:t>
              </a:r>
              <a:r>
                <a:rPr lang="it-IT" sz="2400" b="0" i="0" dirty="0" err="1">
                  <a:latin typeface="Tahoma" panose="020B0604030504040204" pitchFamily="34" charset="0"/>
                  <a:ea typeface="Tahoma" panose="020B0604030504040204" pitchFamily="34" charset="0"/>
                  <a:cs typeface="Tahoma" panose="020B0604030504040204" pitchFamily="34" charset="0"/>
                </a:rPr>
                <a:t>oxygen</a:t>
              </a:r>
              <a:r>
                <a:rPr lang="it-IT" sz="2400" b="0" i="0" dirty="0">
                  <a:latin typeface="Tahoma" panose="020B0604030504040204" pitchFamily="34" charset="0"/>
                  <a:ea typeface="Tahoma" panose="020B0604030504040204" pitchFamily="34" charset="0"/>
                  <a:cs typeface="Tahoma" panose="020B0604030504040204" pitchFamily="34" charset="0"/>
                </a:rPr>
                <a:t>-free </a:t>
              </a:r>
              <a:r>
                <a:rPr lang="it-IT" sz="2400" b="0" i="0" dirty="0" err="1">
                  <a:latin typeface="Tahoma" panose="020B0604030504040204" pitchFamily="34" charset="0"/>
                  <a:ea typeface="Tahoma" panose="020B0604030504040204" pitchFamily="34" charset="0"/>
                  <a:cs typeface="Tahoma" panose="020B0604030504040204" pitchFamily="34" charset="0"/>
                </a:rPr>
                <a:t>borides</a:t>
              </a:r>
              <a:endParaRPr lang="it-IT" sz="2400" b="0" i="0" dirty="0">
                <a:latin typeface="Tahoma" panose="020B0604030504040204" pitchFamily="34" charset="0"/>
                <a:ea typeface="Tahoma" panose="020B0604030504040204" pitchFamily="34" charset="0"/>
                <a:cs typeface="Tahoma" panose="020B0604030504040204" pitchFamily="34" charset="0"/>
              </a:endParaRPr>
            </a:p>
          </p:txBody>
        </p:sp>
      </p:grpSp>
      <p:sp>
        <p:nvSpPr>
          <p:cNvPr id="107" name="Rettangolo 106"/>
          <p:cNvSpPr/>
          <p:nvPr userDrawn="1"/>
        </p:nvSpPr>
        <p:spPr>
          <a:xfrm>
            <a:off x="15304138" y="23141965"/>
            <a:ext cx="348003" cy="4275998"/>
          </a:xfrm>
          <a:prstGeom prst="rect">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CasellaDiTesto 113">
            <a:extLst>
              <a:ext uri="{FF2B5EF4-FFF2-40B4-BE49-F238E27FC236}">
                <a16:creationId xmlns:a16="http://schemas.microsoft.com/office/drawing/2014/main" id="{9DC1148A-FFBF-4891-90FA-FD4FD022FD45}"/>
              </a:ext>
            </a:extLst>
          </p:cNvPr>
          <p:cNvSpPr txBox="1"/>
          <p:nvPr userDrawn="1"/>
        </p:nvSpPr>
        <p:spPr>
          <a:xfrm>
            <a:off x="19691951" y="25632767"/>
            <a:ext cx="4885109" cy="1200329"/>
          </a:xfrm>
          <a:prstGeom prst="rect">
            <a:avLst/>
          </a:prstGeom>
          <a:noFill/>
        </p:spPr>
        <p:txBody>
          <a:bodyPr wrap="square" rtlCol="0">
            <a:spAutoFit/>
          </a:bodyPr>
          <a:lstStyle/>
          <a:p>
            <a:pPr algn="just"/>
            <a:r>
              <a:rPr lang="it-IT" sz="2400" b="1" i="0" dirty="0" smtClean="0">
                <a:latin typeface="Tahoma" panose="020B0604030504040204" pitchFamily="34" charset="0"/>
                <a:ea typeface="Tahoma" panose="020B0604030504040204" pitchFamily="34" charset="0"/>
                <a:cs typeface="Tahoma" panose="020B0604030504040204" pitchFamily="34" charset="0"/>
              </a:rPr>
              <a:t>Work </a:t>
            </a:r>
            <a:r>
              <a:rPr lang="it-IT" sz="2400" b="1" i="0" dirty="0" err="1" smtClean="0">
                <a:latin typeface="Tahoma" panose="020B0604030504040204" pitchFamily="34" charset="0"/>
                <a:ea typeface="Tahoma" panose="020B0604030504040204" pitchFamily="34" charset="0"/>
                <a:cs typeface="Tahoma" panose="020B0604030504040204" pitchFamily="34" charset="0"/>
              </a:rPr>
              <a:t>function</a:t>
            </a:r>
            <a:r>
              <a:rPr lang="it-IT" sz="2400" b="1" i="0" dirty="0" smtClean="0">
                <a:latin typeface="Tahoma" panose="020B0604030504040204" pitchFamily="34" charset="0"/>
                <a:ea typeface="Tahoma" panose="020B0604030504040204" pitchFamily="34" charset="0"/>
                <a:cs typeface="Tahoma" panose="020B0604030504040204" pitchFamily="34" charset="0"/>
              </a:rPr>
              <a:t> </a:t>
            </a:r>
            <a:r>
              <a:rPr lang="it-IT" sz="2400" b="1" i="0" dirty="0" err="1" smtClean="0">
                <a:latin typeface="Tahoma" panose="020B0604030504040204" pitchFamily="34" charset="0"/>
                <a:ea typeface="Tahoma" panose="020B0604030504040204" pitchFamily="34" charset="0"/>
                <a:cs typeface="Tahoma" panose="020B0604030504040204" pitchFamily="34" charset="0"/>
              </a:rPr>
              <a:t>measured</a:t>
            </a:r>
            <a:r>
              <a:rPr lang="it-IT" sz="2400" b="1" i="0" baseline="0" dirty="0" smtClean="0">
                <a:latin typeface="Tahoma" panose="020B0604030504040204" pitchFamily="34" charset="0"/>
                <a:ea typeface="Tahoma" panose="020B0604030504040204" pitchFamily="34" charset="0"/>
                <a:cs typeface="Tahoma" panose="020B0604030504040204" pitchFamily="34" charset="0"/>
              </a:rPr>
              <a:t> @ RT with UPS </a:t>
            </a:r>
            <a:r>
              <a:rPr lang="it-IT" sz="2400" b="1" i="0" baseline="0" dirty="0" err="1" smtClean="0">
                <a:latin typeface="Tahoma" panose="020B0604030504040204" pitchFamily="34" charset="0"/>
                <a:ea typeface="Tahoma" panose="020B0604030504040204" pitchFamily="34" charset="0"/>
                <a:cs typeface="Tahoma" panose="020B0604030504040204" pitchFamily="34" charset="0"/>
              </a:rPr>
              <a:t>has</a:t>
            </a:r>
            <a:r>
              <a:rPr lang="it-IT" sz="2400" b="1" i="0" baseline="0" dirty="0" smtClean="0">
                <a:latin typeface="Tahoma" panose="020B0604030504040204" pitchFamily="34" charset="0"/>
                <a:ea typeface="Tahoma" panose="020B0604030504040204" pitchFamily="34" charset="0"/>
                <a:cs typeface="Tahoma" panose="020B0604030504040204" pitchFamily="34" charset="0"/>
              </a:rPr>
              <a:t> a minimum of 2.8 </a:t>
            </a:r>
            <a:r>
              <a:rPr lang="it-IT" sz="2400" b="1" i="0" baseline="0" dirty="0" err="1" smtClean="0">
                <a:latin typeface="Tahoma" panose="020B0604030504040204" pitchFamily="34" charset="0"/>
                <a:ea typeface="Tahoma" panose="020B0604030504040204" pitchFamily="34" charset="0"/>
                <a:cs typeface="Tahoma" panose="020B0604030504040204" pitchFamily="34" charset="0"/>
              </a:rPr>
              <a:t>eV</a:t>
            </a:r>
            <a:r>
              <a:rPr lang="it-IT" sz="2400" b="1" i="0" baseline="0" dirty="0" smtClean="0">
                <a:latin typeface="Tahoma" panose="020B0604030504040204" pitchFamily="34" charset="0"/>
                <a:ea typeface="Tahoma" panose="020B0604030504040204" pitchFamily="34" charset="0"/>
                <a:cs typeface="Tahoma" panose="020B0604030504040204" pitchFamily="34" charset="0"/>
              </a:rPr>
              <a:t> for PRR = 167 – 200 Hz</a:t>
            </a:r>
            <a:endParaRPr lang="it-IT" sz="2400" b="1" i="0" dirty="0">
              <a:latin typeface="Tahoma" panose="020B0604030504040204" pitchFamily="34" charset="0"/>
              <a:ea typeface="Tahoma" panose="020B0604030504040204" pitchFamily="34" charset="0"/>
              <a:cs typeface="Tahoma" panose="020B0604030504040204" pitchFamily="34" charset="0"/>
            </a:endParaRPr>
          </a:p>
        </p:txBody>
      </p:sp>
      <p:sp>
        <p:nvSpPr>
          <p:cNvPr id="115" name="Freccia in giù 114">
            <a:extLst>
              <a:ext uri="{FF2B5EF4-FFF2-40B4-BE49-F238E27FC236}">
                <a16:creationId xmlns:a16="http://schemas.microsoft.com/office/drawing/2014/main" id="{46E17410-DBDA-4110-8BEE-090B9C2B0537}"/>
              </a:ext>
            </a:extLst>
          </p:cNvPr>
          <p:cNvSpPr/>
          <p:nvPr userDrawn="1"/>
        </p:nvSpPr>
        <p:spPr>
          <a:xfrm rot="16200000">
            <a:off x="19107922" y="23382937"/>
            <a:ext cx="802266" cy="2423010"/>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sz="8530" dirty="0"/>
          </a:p>
        </p:txBody>
      </p:sp>
      <p:sp>
        <p:nvSpPr>
          <p:cNvPr id="116" name="Freccia in giù 115">
            <a:extLst>
              <a:ext uri="{FF2B5EF4-FFF2-40B4-BE49-F238E27FC236}">
                <a16:creationId xmlns:a16="http://schemas.microsoft.com/office/drawing/2014/main" id="{46E17410-DBDA-4110-8BEE-090B9C2B0537}"/>
              </a:ext>
            </a:extLst>
          </p:cNvPr>
          <p:cNvSpPr/>
          <p:nvPr userDrawn="1"/>
        </p:nvSpPr>
        <p:spPr>
          <a:xfrm rot="16200000">
            <a:off x="25662056" y="25096963"/>
            <a:ext cx="802266" cy="2423010"/>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sz="8530" dirty="0"/>
          </a:p>
        </p:txBody>
      </p:sp>
      <p:sp>
        <p:nvSpPr>
          <p:cNvPr id="118" name="CasellaDiTesto 117">
            <a:extLst>
              <a:ext uri="{FF2B5EF4-FFF2-40B4-BE49-F238E27FC236}">
                <a16:creationId xmlns:a16="http://schemas.microsoft.com/office/drawing/2014/main" id="{9DC1148A-FFBF-4891-90FA-FD4FD022FD45}"/>
              </a:ext>
            </a:extLst>
          </p:cNvPr>
          <p:cNvSpPr txBox="1"/>
          <p:nvPr userDrawn="1"/>
        </p:nvSpPr>
        <p:spPr>
          <a:xfrm>
            <a:off x="27518596" y="25985301"/>
            <a:ext cx="3580337" cy="646331"/>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just"/>
            <a:r>
              <a:rPr lang="it-IT" sz="3600" b="1" i="0" baseline="0" dirty="0" smtClean="0">
                <a:latin typeface="Tahoma" panose="020B0604030504040204" pitchFamily="34" charset="0"/>
                <a:ea typeface="Tahoma" panose="020B0604030504040204" pitchFamily="34" charset="0"/>
                <a:cs typeface="Tahoma" panose="020B0604030504040204" pitchFamily="34" charset="0"/>
              </a:rPr>
              <a:t>PRR = 167 Hz</a:t>
            </a:r>
            <a:endParaRPr lang="it-IT" sz="3600" b="1" i="0" dirty="0">
              <a:latin typeface="Tahoma" panose="020B0604030504040204" pitchFamily="34" charset="0"/>
              <a:ea typeface="Tahoma" panose="020B0604030504040204" pitchFamily="34" charset="0"/>
              <a:cs typeface="Tahoma" panose="020B0604030504040204" pitchFamily="34" charset="0"/>
            </a:endParaRPr>
          </a:p>
        </p:txBody>
      </p:sp>
      <p:sp>
        <p:nvSpPr>
          <p:cNvPr id="119" name="CasellaDiTesto 118">
            <a:extLst>
              <a:ext uri="{FF2B5EF4-FFF2-40B4-BE49-F238E27FC236}">
                <a16:creationId xmlns:a16="http://schemas.microsoft.com/office/drawing/2014/main" id="{7E4D2446-74EE-4DBB-AF7D-5A9A434E1CD1}"/>
              </a:ext>
            </a:extLst>
          </p:cNvPr>
          <p:cNvSpPr txBox="1"/>
          <p:nvPr userDrawn="1"/>
        </p:nvSpPr>
        <p:spPr>
          <a:xfrm>
            <a:off x="14248460" y="33704584"/>
            <a:ext cx="5187739" cy="830997"/>
          </a:xfrm>
          <a:prstGeom prst="rect">
            <a:avLst/>
          </a:prstGeom>
          <a:noFill/>
        </p:spPr>
        <p:txBody>
          <a:bodyPr wrap="square" rtlCol="0">
            <a:spAutoFit/>
          </a:bodyPr>
          <a:lstStyle/>
          <a:p>
            <a:pPr algn="ctr"/>
            <a:r>
              <a:rPr lang="it-IT" sz="2400" b="0" i="0" dirty="0" smtClean="0">
                <a:latin typeface="Tahoma" panose="020B0604030504040204" pitchFamily="34" charset="0"/>
                <a:ea typeface="Tahoma" panose="020B0604030504040204" pitchFamily="34" charset="0"/>
                <a:cs typeface="Tahoma" panose="020B0604030504040204" pitchFamily="34" charset="0"/>
              </a:rPr>
              <a:t>High </a:t>
            </a:r>
            <a:r>
              <a:rPr lang="it-IT" sz="2400" b="0" i="0" dirty="0" err="1" smtClean="0">
                <a:latin typeface="Tahoma" panose="020B0604030504040204" pitchFamily="34" charset="0"/>
                <a:ea typeface="Tahoma" panose="020B0604030504040204" pitchFamily="34" charset="0"/>
                <a:cs typeface="Tahoma" panose="020B0604030504040204" pitchFamily="34" charset="0"/>
              </a:rPr>
              <a:t>deposition</a:t>
            </a:r>
            <a:r>
              <a:rPr lang="it-IT" sz="2400" b="0" i="0" dirty="0" smtClean="0">
                <a:latin typeface="Tahoma" panose="020B0604030504040204" pitchFamily="34" charset="0"/>
                <a:ea typeface="Tahoma" panose="020B0604030504040204" pitchFamily="34" charset="0"/>
                <a:cs typeface="Tahoma" panose="020B0604030504040204" pitchFamily="34" charset="0"/>
              </a:rPr>
              <a:t> </a:t>
            </a:r>
            <a:r>
              <a:rPr lang="it-IT" sz="2400" b="0" i="0" dirty="0" err="1" smtClean="0">
                <a:latin typeface="Tahoma" panose="020B0604030504040204" pitchFamily="34" charset="0"/>
                <a:ea typeface="Tahoma" panose="020B0604030504040204" pitchFamily="34" charset="0"/>
                <a:cs typeface="Tahoma" panose="020B0604030504040204" pitchFamily="34" charset="0"/>
              </a:rPr>
              <a:t>rates</a:t>
            </a:r>
            <a:r>
              <a:rPr lang="it-IT" sz="2400" b="0" i="0" dirty="0" smtClean="0">
                <a:latin typeface="Tahoma" panose="020B0604030504040204" pitchFamily="34" charset="0"/>
                <a:ea typeface="Tahoma" panose="020B0604030504040204" pitchFamily="34" charset="0"/>
                <a:cs typeface="Tahoma" panose="020B0604030504040204" pitchFamily="34" charset="0"/>
              </a:rPr>
              <a:t> of 110 nm/</a:t>
            </a:r>
            <a:r>
              <a:rPr lang="it-IT" sz="2400" b="0" i="0" dirty="0" err="1" smtClean="0">
                <a:latin typeface="Tahoma" panose="020B0604030504040204" pitchFamily="34" charset="0"/>
                <a:ea typeface="Tahoma" panose="020B0604030504040204" pitchFamily="34" charset="0"/>
                <a:cs typeface="Tahoma" panose="020B0604030504040204" pitchFamily="34" charset="0"/>
              </a:rPr>
              <a:t>min</a:t>
            </a:r>
            <a:r>
              <a:rPr lang="it-IT" sz="2400" b="0" i="0" dirty="0" smtClean="0">
                <a:latin typeface="Tahoma" panose="020B0604030504040204" pitchFamily="34" charset="0"/>
                <a:ea typeface="Tahoma" panose="020B0604030504040204" pitchFamily="34" charset="0"/>
                <a:cs typeface="Tahoma" panose="020B0604030504040204" pitchFamily="34" charset="0"/>
              </a:rPr>
              <a:t> for </a:t>
            </a:r>
            <a:r>
              <a:rPr lang="it-IT" sz="2400" b="0" i="0" dirty="0" err="1" smtClean="0">
                <a:latin typeface="Tahoma" panose="020B0604030504040204" pitchFamily="34" charset="0"/>
                <a:ea typeface="Tahoma" panose="020B0604030504040204" pitchFamily="34" charset="0"/>
                <a:cs typeface="Tahoma" panose="020B0604030504040204" pitchFamily="34" charset="0"/>
              </a:rPr>
              <a:t>thick</a:t>
            </a:r>
            <a:r>
              <a:rPr lang="it-IT" sz="2400" b="0" i="0" dirty="0" smtClean="0">
                <a:latin typeface="Tahoma" panose="020B0604030504040204" pitchFamily="34" charset="0"/>
                <a:ea typeface="Tahoma" panose="020B0604030504040204" pitchFamily="34" charset="0"/>
                <a:cs typeface="Tahoma" panose="020B0604030504040204" pitchFamily="34" charset="0"/>
              </a:rPr>
              <a:t> </a:t>
            </a:r>
            <a:r>
              <a:rPr lang="it-IT" sz="2400" b="0" i="0" dirty="0" err="1" smtClean="0">
                <a:latin typeface="Tahoma" panose="020B0604030504040204" pitchFamily="34" charset="0"/>
                <a:ea typeface="Tahoma" panose="020B0604030504040204" pitchFamily="34" charset="0"/>
                <a:cs typeface="Tahoma" panose="020B0604030504040204" pitchFamily="34" charset="0"/>
              </a:rPr>
              <a:t>films</a:t>
            </a:r>
            <a:r>
              <a:rPr lang="it-IT" sz="2400" b="0" i="0" dirty="0" smtClean="0">
                <a:latin typeface="Tahoma" panose="020B0604030504040204" pitchFamily="34" charset="0"/>
                <a:ea typeface="Tahoma" panose="020B0604030504040204" pitchFamily="34" charset="0"/>
                <a:cs typeface="Tahoma" panose="020B0604030504040204" pitchFamily="34" charset="0"/>
              </a:rPr>
              <a:t> (&gt;50 nm)</a:t>
            </a:r>
            <a:endParaRPr lang="it-IT" sz="2400" b="0" i="0" dirty="0">
              <a:latin typeface="Tahoma" panose="020B0604030504040204" pitchFamily="34" charset="0"/>
              <a:ea typeface="Tahoma" panose="020B0604030504040204" pitchFamily="34" charset="0"/>
              <a:cs typeface="Tahoma" panose="020B0604030504040204" pitchFamily="34" charset="0"/>
            </a:endParaRPr>
          </a:p>
        </p:txBody>
      </p:sp>
      <p:sp>
        <p:nvSpPr>
          <p:cNvPr id="120" name="CasellaDiTesto 119">
            <a:extLst>
              <a:ext uri="{FF2B5EF4-FFF2-40B4-BE49-F238E27FC236}">
                <a16:creationId xmlns:a16="http://schemas.microsoft.com/office/drawing/2014/main" id="{9DC1148A-FFBF-4891-90FA-FD4FD022FD45}"/>
              </a:ext>
            </a:extLst>
          </p:cNvPr>
          <p:cNvSpPr txBox="1"/>
          <p:nvPr userDrawn="1"/>
        </p:nvSpPr>
        <p:spPr>
          <a:xfrm>
            <a:off x="25851690" y="27599852"/>
            <a:ext cx="6045698" cy="2308324"/>
          </a:xfrm>
          <a:prstGeom prst="rect">
            <a:avLst/>
          </a:prstGeom>
          <a:noFill/>
        </p:spPr>
        <p:txBody>
          <a:bodyPr wrap="square" rtlCol="0">
            <a:spAutoFit/>
          </a:bodyPr>
          <a:lstStyle/>
          <a:p>
            <a:pPr algn="just"/>
            <a:endParaRPr lang="it-IT" sz="2400" b="0" i="0" dirty="0" smtClean="0">
              <a:latin typeface="Tahoma" panose="020B0604030504040204" pitchFamily="34" charset="0"/>
              <a:ea typeface="Tahoma" panose="020B0604030504040204" pitchFamily="34" charset="0"/>
              <a:cs typeface="Tahoma" panose="020B0604030504040204" pitchFamily="34" charset="0"/>
            </a:endParaRPr>
          </a:p>
          <a:p>
            <a:pPr algn="just"/>
            <a:r>
              <a:rPr lang="it-IT" sz="2400" b="0" i="0" dirty="0" err="1" smtClean="0">
                <a:latin typeface="Tahoma" panose="020B0604030504040204" pitchFamily="34" charset="0"/>
                <a:ea typeface="Tahoma" panose="020B0604030504040204" pitchFamily="34" charset="0"/>
                <a:cs typeface="Tahoma" panose="020B0604030504040204" pitchFamily="34" charset="0"/>
              </a:rPr>
              <a:t>Thickness</a:t>
            </a:r>
            <a:r>
              <a:rPr lang="it-IT" sz="2400" b="0" i="0" dirty="0" smtClean="0">
                <a:latin typeface="Tahoma" panose="020B0604030504040204" pitchFamily="34" charset="0"/>
                <a:ea typeface="Tahoma" panose="020B0604030504040204" pitchFamily="34" charset="0"/>
                <a:cs typeface="Tahoma" panose="020B0604030504040204" pitchFamily="34" charset="0"/>
              </a:rPr>
              <a:t> </a:t>
            </a:r>
            <a:r>
              <a:rPr lang="it-IT" sz="2400" b="0" i="0" dirty="0" err="1">
                <a:latin typeface="Tahoma" panose="020B0604030504040204" pitchFamily="34" charset="0"/>
                <a:ea typeface="Tahoma" panose="020B0604030504040204" pitchFamily="34" charset="0"/>
                <a:cs typeface="Tahoma" panose="020B0604030504040204" pitchFamily="34" charset="0"/>
              </a:rPr>
              <a:t>higher</a:t>
            </a:r>
            <a:r>
              <a:rPr lang="it-IT" sz="2400" b="0" i="0" dirty="0">
                <a:latin typeface="Tahoma" panose="020B0604030504040204" pitchFamily="34" charset="0"/>
                <a:ea typeface="Tahoma" panose="020B0604030504040204" pitchFamily="34" charset="0"/>
                <a:cs typeface="Tahoma" panose="020B0604030504040204" pitchFamily="34" charset="0"/>
              </a:rPr>
              <a:t> </a:t>
            </a:r>
            <a:r>
              <a:rPr lang="it-IT" sz="2400" b="0" i="0" dirty="0" err="1">
                <a:latin typeface="Tahoma" panose="020B0604030504040204" pitchFamily="34" charset="0"/>
                <a:ea typeface="Tahoma" panose="020B0604030504040204" pitchFamily="34" charset="0"/>
                <a:cs typeface="Tahoma" panose="020B0604030504040204" pitchFamily="34" charset="0"/>
              </a:rPr>
              <a:t>than</a:t>
            </a:r>
            <a:r>
              <a:rPr lang="it-IT" sz="2400" b="0" i="0" dirty="0">
                <a:latin typeface="Tahoma" panose="020B0604030504040204" pitchFamily="34" charset="0"/>
                <a:ea typeface="Tahoma" panose="020B0604030504040204" pitchFamily="34" charset="0"/>
                <a:cs typeface="Tahoma" panose="020B0604030504040204" pitchFamily="34" charset="0"/>
              </a:rPr>
              <a:t> 100 nm </a:t>
            </a:r>
            <a:r>
              <a:rPr lang="it-IT" sz="2400" b="0" i="0" dirty="0" err="1">
                <a:latin typeface="Tahoma" panose="020B0604030504040204" pitchFamily="34" charset="0"/>
                <a:ea typeface="Tahoma" panose="020B0604030504040204" pitchFamily="34" charset="0"/>
                <a:cs typeface="Tahoma" panose="020B0604030504040204" pitchFamily="34" charset="0"/>
              </a:rPr>
              <a:t>guarantees</a:t>
            </a:r>
            <a:r>
              <a:rPr lang="it-IT" sz="2400" b="0" i="0" dirty="0">
                <a:latin typeface="Tahoma" panose="020B0604030504040204" pitchFamily="34" charset="0"/>
                <a:ea typeface="Tahoma" panose="020B0604030504040204" pitchFamily="34" charset="0"/>
                <a:cs typeface="Tahoma" panose="020B0604030504040204" pitchFamily="34" charset="0"/>
              </a:rPr>
              <a:t> the </a:t>
            </a:r>
            <a:r>
              <a:rPr lang="it-IT" sz="2400" b="0" i="0" dirty="0" err="1">
                <a:latin typeface="Tahoma" panose="020B0604030504040204" pitchFamily="34" charset="0"/>
                <a:ea typeface="Tahoma" panose="020B0604030504040204" pitchFamily="34" charset="0"/>
                <a:cs typeface="Tahoma" panose="020B0604030504040204" pitchFamily="34" charset="0"/>
              </a:rPr>
              <a:t>minimization</a:t>
            </a:r>
            <a:r>
              <a:rPr lang="it-IT" sz="2400" b="0" i="0" dirty="0">
                <a:latin typeface="Tahoma" panose="020B0604030504040204" pitchFamily="34" charset="0"/>
                <a:ea typeface="Tahoma" panose="020B0604030504040204" pitchFamily="34" charset="0"/>
                <a:cs typeface="Tahoma" panose="020B0604030504040204" pitchFamily="34" charset="0"/>
              </a:rPr>
              <a:t> of the work </a:t>
            </a:r>
            <a:r>
              <a:rPr lang="it-IT" sz="2400" b="0" i="0" dirty="0" err="1" smtClean="0">
                <a:latin typeface="Tahoma" panose="020B0604030504040204" pitchFamily="34" charset="0"/>
                <a:ea typeface="Tahoma" panose="020B0604030504040204" pitchFamily="34" charset="0"/>
                <a:cs typeface="Tahoma" panose="020B0604030504040204" pitchFamily="34" charset="0"/>
              </a:rPr>
              <a:t>function</a:t>
            </a:r>
            <a:r>
              <a:rPr lang="it-IT" sz="2400" b="0" i="0" baseline="0" dirty="0">
                <a:latin typeface="Tahoma" panose="020B0604030504040204" pitchFamily="34" charset="0"/>
                <a:ea typeface="Tahoma" panose="020B0604030504040204" pitchFamily="34" charset="0"/>
                <a:cs typeface="Tahoma" panose="020B0604030504040204" pitchFamily="34" charset="0"/>
              </a:rPr>
              <a:t> </a:t>
            </a:r>
            <a:r>
              <a:rPr lang="it-IT" sz="2400" b="0" i="0" baseline="0" dirty="0" smtClean="0">
                <a:latin typeface="Tahoma" panose="020B0604030504040204" pitchFamily="34" charset="0"/>
                <a:ea typeface="Tahoma" panose="020B0604030504040204" pitchFamily="34" charset="0"/>
                <a:cs typeface="Tahoma" panose="020B0604030504040204" pitchFamily="34" charset="0"/>
              </a:rPr>
              <a:t>due to a</a:t>
            </a:r>
            <a:r>
              <a:rPr lang="it-IT" sz="2400" b="0" i="0" dirty="0" smtClean="0">
                <a:latin typeface="Tahoma" panose="020B0604030504040204" pitchFamily="34" charset="0"/>
                <a:ea typeface="Tahoma" panose="020B0604030504040204" pitchFamily="34" charset="0"/>
                <a:cs typeface="Tahoma" panose="020B0604030504040204" pitchFamily="34" charset="0"/>
              </a:rPr>
              <a:t> </a:t>
            </a:r>
            <a:r>
              <a:rPr lang="en-GB" sz="2400" b="0" i="0" dirty="0" smtClean="0">
                <a:latin typeface="Tahoma" panose="020B0604030504040204" pitchFamily="34" charset="0"/>
                <a:ea typeface="Tahoma" panose="020B0604030504040204" pitchFamily="34" charset="0"/>
                <a:cs typeface="Tahoma" panose="020B0604030504040204" pitchFamily="34" charset="0"/>
              </a:rPr>
              <a:t>strong correlation between amount of oxygen-free borides and low work function</a:t>
            </a:r>
          </a:p>
          <a:p>
            <a:pPr algn="just"/>
            <a:endParaRPr lang="it-IT" sz="2400" b="0" i="0" dirty="0">
              <a:latin typeface="Tahoma" panose="020B0604030504040204" pitchFamily="34" charset="0"/>
              <a:ea typeface="Tahoma" panose="020B0604030504040204" pitchFamily="34" charset="0"/>
              <a:cs typeface="Tahoma" panose="020B0604030504040204" pitchFamily="34" charset="0"/>
            </a:endParaRPr>
          </a:p>
        </p:txBody>
      </p:sp>
      <p:pic>
        <p:nvPicPr>
          <p:cNvPr id="24" name="Immagine 23"/>
          <p:cNvPicPr>
            <a:picLocks noChangeAspect="1"/>
          </p:cNvPicPr>
          <p:nvPr userDrawn="1"/>
        </p:nvPicPr>
        <p:blipFill>
          <a:blip r:embed="rId39" cstate="print">
            <a:extLst>
              <a:ext uri="{28A0092B-C50C-407E-A947-70E740481C1C}">
                <a14:useLocalDpi xmlns:a14="http://schemas.microsoft.com/office/drawing/2010/main" val="0"/>
              </a:ext>
            </a:extLst>
          </a:blip>
          <a:stretch>
            <a:fillRect/>
          </a:stretch>
        </p:blipFill>
        <p:spPr>
          <a:xfrm>
            <a:off x="16489400" y="11474529"/>
            <a:ext cx="2916509" cy="2852981"/>
          </a:xfrm>
          <a:prstGeom prst="rect">
            <a:avLst/>
          </a:prstGeom>
        </p:spPr>
        <p:style>
          <a:lnRef idx="2">
            <a:schemeClr val="dk1"/>
          </a:lnRef>
          <a:fillRef idx="1">
            <a:schemeClr val="lt1"/>
          </a:fillRef>
          <a:effectRef idx="0">
            <a:schemeClr val="dk1"/>
          </a:effectRef>
          <a:fontRef idx="minor">
            <a:schemeClr val="dk1"/>
          </a:fontRef>
        </p:style>
      </p:pic>
      <p:pic>
        <p:nvPicPr>
          <p:cNvPr id="100" name="Immagine 99">
            <a:extLst>
              <a:ext uri="{FF2B5EF4-FFF2-40B4-BE49-F238E27FC236}">
                <a16:creationId xmlns:a16="http://schemas.microsoft.com/office/drawing/2014/main" id="{20BF8D47-156C-45AE-BE97-95A8F37EFB30}"/>
              </a:ext>
            </a:extLst>
          </p:cNvPr>
          <p:cNvPicPr/>
          <p:nvPr userDrawn="1"/>
        </p:nvPicPr>
        <p:blipFill>
          <a:blip r:embed="rId40">
            <a:extLst>
              <a:ext uri="{28A0092B-C50C-407E-A947-70E740481C1C}">
                <a14:useLocalDpi xmlns:a14="http://schemas.microsoft.com/office/drawing/2010/main" val="0"/>
              </a:ext>
            </a:extLst>
          </a:blip>
          <a:srcRect/>
          <a:stretch>
            <a:fillRect/>
          </a:stretch>
        </p:blipFill>
        <p:spPr bwMode="auto">
          <a:xfrm>
            <a:off x="19099266" y="10655103"/>
            <a:ext cx="3365074" cy="2905494"/>
          </a:xfrm>
          <a:prstGeom prst="rect">
            <a:avLst/>
          </a:prstGeom>
          <a:noFill/>
        </p:spPr>
      </p:pic>
      <p:pic>
        <p:nvPicPr>
          <p:cNvPr id="117" name="Picture 2"/>
          <p:cNvPicPr>
            <a:picLocks noChangeAspect="1" noChangeArrowheads="1"/>
          </p:cNvPicPr>
          <p:nvPr userDrawn="1"/>
        </p:nvPicPr>
        <p:blipFill>
          <a:blip r:embed="rId41">
            <a:extLst>
              <a:ext uri="{28A0092B-C50C-407E-A947-70E740481C1C}">
                <a14:useLocalDpi xmlns:a14="http://schemas.microsoft.com/office/drawing/2010/main" val="0"/>
              </a:ext>
            </a:extLst>
          </a:blip>
          <a:srcRect/>
          <a:stretch>
            <a:fillRect/>
          </a:stretch>
        </p:blipFill>
        <p:spPr bwMode="auto">
          <a:xfrm>
            <a:off x="5620982" y="9751528"/>
            <a:ext cx="7439902" cy="5863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2625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291840" rtl="0" eaLnBrk="1" latinLnBrk="0" hangingPunct="1">
        <a:spcBef>
          <a:spcPct val="0"/>
        </a:spcBef>
        <a:buNone/>
        <a:defRPr sz="15800" kern="1200">
          <a:solidFill>
            <a:schemeClr val="tx1"/>
          </a:solidFill>
          <a:latin typeface="+mj-lt"/>
          <a:ea typeface="+mj-ea"/>
          <a:cs typeface="+mj-cs"/>
        </a:defRPr>
      </a:lvl1pPr>
    </p:titleStyle>
    <p:bodyStyle>
      <a:lvl1pPr marL="1234440" indent="-1234440" algn="l" defTabSz="3291840" rtl="0" eaLnBrk="1" latinLnBrk="0" hangingPunct="1">
        <a:spcBef>
          <a:spcPct val="20000"/>
        </a:spcBef>
        <a:buFont typeface="Arial" panose="020B0604020202020204" pitchFamily="34" charset="0"/>
        <a:buChar char="•"/>
        <a:defRPr sz="11500" kern="1200">
          <a:solidFill>
            <a:schemeClr val="tx1"/>
          </a:solidFill>
          <a:latin typeface="+mn-lt"/>
          <a:ea typeface="+mn-ea"/>
          <a:cs typeface="+mn-cs"/>
        </a:defRPr>
      </a:lvl1pPr>
      <a:lvl2pPr marL="2674620" indent="-1028700" algn="l" defTabSz="3291840" rtl="0" eaLnBrk="1" latinLnBrk="0" hangingPunct="1">
        <a:spcBef>
          <a:spcPct val="20000"/>
        </a:spcBef>
        <a:buFont typeface="Arial" panose="020B0604020202020204" pitchFamily="34" charset="0"/>
        <a:buChar char="–"/>
        <a:defRPr sz="10100" kern="1200">
          <a:solidFill>
            <a:schemeClr val="tx1"/>
          </a:solidFill>
          <a:latin typeface="+mn-lt"/>
          <a:ea typeface="+mn-ea"/>
          <a:cs typeface="+mn-cs"/>
        </a:defRPr>
      </a:lvl2pPr>
      <a:lvl3pPr marL="4114800" indent="-822960" algn="l" defTabSz="3291840"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3pPr>
      <a:lvl4pPr marL="5760720" indent="-822960" algn="l" defTabSz="3291840" rtl="0" eaLnBrk="1" latinLnBrk="0" hangingPunct="1">
        <a:spcBef>
          <a:spcPct val="20000"/>
        </a:spcBef>
        <a:buFont typeface="Arial" panose="020B0604020202020204" pitchFamily="34" charset="0"/>
        <a:buChar char="–"/>
        <a:defRPr sz="7200" kern="1200">
          <a:solidFill>
            <a:schemeClr val="tx1"/>
          </a:solidFill>
          <a:latin typeface="+mn-lt"/>
          <a:ea typeface="+mn-ea"/>
          <a:cs typeface="+mn-cs"/>
        </a:defRPr>
      </a:lvl4pPr>
      <a:lvl5pPr marL="7406640" indent="-822960" algn="l" defTabSz="3291840" rtl="0" eaLnBrk="1" latinLnBrk="0" hangingPunct="1">
        <a:spcBef>
          <a:spcPct val="20000"/>
        </a:spcBef>
        <a:buFont typeface="Arial" panose="020B0604020202020204" pitchFamily="34" charset="0"/>
        <a:buChar char="»"/>
        <a:defRPr sz="7200" kern="1200">
          <a:solidFill>
            <a:schemeClr val="tx1"/>
          </a:solidFill>
          <a:latin typeface="+mn-lt"/>
          <a:ea typeface="+mn-ea"/>
          <a:cs typeface="+mn-cs"/>
        </a:defRPr>
      </a:lvl5pPr>
      <a:lvl6pPr marL="9052560" indent="-822960" algn="l" defTabSz="3291840" rtl="0" eaLnBrk="1" latinLnBrk="0" hangingPunct="1">
        <a:spcBef>
          <a:spcPct val="20000"/>
        </a:spcBef>
        <a:buFont typeface="Arial" panose="020B0604020202020204" pitchFamily="34" charset="0"/>
        <a:buChar char="•"/>
        <a:defRPr sz="7200" kern="1200">
          <a:solidFill>
            <a:schemeClr val="tx1"/>
          </a:solidFill>
          <a:latin typeface="+mn-lt"/>
          <a:ea typeface="+mn-ea"/>
          <a:cs typeface="+mn-cs"/>
        </a:defRPr>
      </a:lvl6pPr>
      <a:lvl7pPr marL="10698480" indent="-822960" algn="l" defTabSz="3291840" rtl="0" eaLnBrk="1" latinLnBrk="0" hangingPunct="1">
        <a:spcBef>
          <a:spcPct val="20000"/>
        </a:spcBef>
        <a:buFont typeface="Arial" panose="020B0604020202020204" pitchFamily="34" charset="0"/>
        <a:buChar char="•"/>
        <a:defRPr sz="7200" kern="1200">
          <a:solidFill>
            <a:schemeClr val="tx1"/>
          </a:solidFill>
          <a:latin typeface="+mn-lt"/>
          <a:ea typeface="+mn-ea"/>
          <a:cs typeface="+mn-cs"/>
        </a:defRPr>
      </a:lvl7pPr>
      <a:lvl8pPr marL="12344400" indent="-822960" algn="l" defTabSz="3291840" rtl="0" eaLnBrk="1" latinLnBrk="0" hangingPunct="1">
        <a:spcBef>
          <a:spcPct val="20000"/>
        </a:spcBef>
        <a:buFont typeface="Arial" panose="020B0604020202020204" pitchFamily="34" charset="0"/>
        <a:buChar char="•"/>
        <a:defRPr sz="7200" kern="1200">
          <a:solidFill>
            <a:schemeClr val="tx1"/>
          </a:solidFill>
          <a:latin typeface="+mn-lt"/>
          <a:ea typeface="+mn-ea"/>
          <a:cs typeface="+mn-cs"/>
        </a:defRPr>
      </a:lvl8pPr>
      <a:lvl9pPr marL="13990320" indent="-822960" algn="l" defTabSz="3291840" rtl="0" eaLnBrk="1" latinLnBrk="0" hangingPunct="1">
        <a:spcBef>
          <a:spcPct val="20000"/>
        </a:spcBef>
        <a:buFont typeface="Arial" panose="020B0604020202020204" pitchFamily="34" charset="0"/>
        <a:buChar char="•"/>
        <a:defRPr sz="7200" kern="1200">
          <a:solidFill>
            <a:schemeClr val="tx1"/>
          </a:solidFill>
          <a:latin typeface="+mn-lt"/>
          <a:ea typeface="+mn-ea"/>
          <a:cs typeface="+mn-cs"/>
        </a:defRPr>
      </a:lvl9pPr>
    </p:bodyStyle>
    <p:otherStyle>
      <a:defPPr>
        <a:defRPr lang="it-IT"/>
      </a:defPPr>
      <a:lvl1pPr marL="0" algn="l" defTabSz="3291840" rtl="0" eaLnBrk="1" latinLnBrk="0" hangingPunct="1">
        <a:defRPr sz="6500" kern="1200">
          <a:solidFill>
            <a:schemeClr val="tx1"/>
          </a:solidFill>
          <a:latin typeface="+mn-lt"/>
          <a:ea typeface="+mn-ea"/>
          <a:cs typeface="+mn-cs"/>
        </a:defRPr>
      </a:lvl1pPr>
      <a:lvl2pPr marL="1645920" algn="l" defTabSz="3291840" rtl="0" eaLnBrk="1" latinLnBrk="0" hangingPunct="1">
        <a:defRPr sz="6500" kern="1200">
          <a:solidFill>
            <a:schemeClr val="tx1"/>
          </a:solidFill>
          <a:latin typeface="+mn-lt"/>
          <a:ea typeface="+mn-ea"/>
          <a:cs typeface="+mn-cs"/>
        </a:defRPr>
      </a:lvl2pPr>
      <a:lvl3pPr marL="3291840" algn="l" defTabSz="3291840" rtl="0" eaLnBrk="1" latinLnBrk="0" hangingPunct="1">
        <a:defRPr sz="6500" kern="1200">
          <a:solidFill>
            <a:schemeClr val="tx1"/>
          </a:solidFill>
          <a:latin typeface="+mn-lt"/>
          <a:ea typeface="+mn-ea"/>
          <a:cs typeface="+mn-cs"/>
        </a:defRPr>
      </a:lvl3pPr>
      <a:lvl4pPr marL="4937760" algn="l" defTabSz="3291840" rtl="0" eaLnBrk="1" latinLnBrk="0" hangingPunct="1">
        <a:defRPr sz="6500" kern="1200">
          <a:solidFill>
            <a:schemeClr val="tx1"/>
          </a:solidFill>
          <a:latin typeface="+mn-lt"/>
          <a:ea typeface="+mn-ea"/>
          <a:cs typeface="+mn-cs"/>
        </a:defRPr>
      </a:lvl4pPr>
      <a:lvl5pPr marL="6583680" algn="l" defTabSz="3291840" rtl="0" eaLnBrk="1" latinLnBrk="0" hangingPunct="1">
        <a:defRPr sz="6500" kern="1200">
          <a:solidFill>
            <a:schemeClr val="tx1"/>
          </a:solidFill>
          <a:latin typeface="+mn-lt"/>
          <a:ea typeface="+mn-ea"/>
          <a:cs typeface="+mn-cs"/>
        </a:defRPr>
      </a:lvl5pPr>
      <a:lvl6pPr marL="8229600" algn="l" defTabSz="3291840" rtl="0" eaLnBrk="1" latinLnBrk="0" hangingPunct="1">
        <a:defRPr sz="6500" kern="1200">
          <a:solidFill>
            <a:schemeClr val="tx1"/>
          </a:solidFill>
          <a:latin typeface="+mn-lt"/>
          <a:ea typeface="+mn-ea"/>
          <a:cs typeface="+mn-cs"/>
        </a:defRPr>
      </a:lvl6pPr>
      <a:lvl7pPr marL="9875520" algn="l" defTabSz="3291840" rtl="0" eaLnBrk="1" latinLnBrk="0" hangingPunct="1">
        <a:defRPr sz="6500" kern="1200">
          <a:solidFill>
            <a:schemeClr val="tx1"/>
          </a:solidFill>
          <a:latin typeface="+mn-lt"/>
          <a:ea typeface="+mn-ea"/>
          <a:cs typeface="+mn-cs"/>
        </a:defRPr>
      </a:lvl7pPr>
      <a:lvl8pPr marL="11521440" algn="l" defTabSz="3291840" rtl="0" eaLnBrk="1" latinLnBrk="0" hangingPunct="1">
        <a:defRPr sz="6500" kern="1200">
          <a:solidFill>
            <a:schemeClr val="tx1"/>
          </a:solidFill>
          <a:latin typeface="+mn-lt"/>
          <a:ea typeface="+mn-ea"/>
          <a:cs typeface="+mn-cs"/>
        </a:defRPr>
      </a:lvl8pPr>
      <a:lvl9pPr marL="13167360" algn="l" defTabSz="3291840" rtl="0" eaLnBrk="1" latinLnBrk="0" hangingPunct="1">
        <a:defRPr sz="6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6381512"/>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2309</TotalTime>
  <Words>0</Words>
  <Application>Microsoft Office PowerPoint</Application>
  <PresentationFormat>Personalizzato</PresentationFormat>
  <Paragraphs>0</Paragraphs>
  <Slides>1</Slides>
  <Notes>0</Notes>
  <HiddenSlides>0</HiddenSlides>
  <MMClips>0</MMClips>
  <ScaleCrop>false</ScaleCrop>
  <HeadingPairs>
    <vt:vector size="8" baseType="variant">
      <vt:variant>
        <vt:lpstr>Caratteri utilizzati</vt:lpstr>
      </vt:variant>
      <vt:variant>
        <vt:i4>5</vt:i4>
      </vt:variant>
      <vt:variant>
        <vt:lpstr>Tema</vt:lpstr>
      </vt:variant>
      <vt:variant>
        <vt:i4>1</vt:i4>
      </vt:variant>
      <vt:variant>
        <vt:lpstr>Server OLE incorporati</vt:lpstr>
      </vt:variant>
      <vt:variant>
        <vt:i4>1</vt:i4>
      </vt:variant>
      <vt:variant>
        <vt:lpstr>Titoli diapositive</vt:lpstr>
      </vt:variant>
      <vt:variant>
        <vt:i4>1</vt:i4>
      </vt:variant>
    </vt:vector>
  </HeadingPairs>
  <TitlesOfParts>
    <vt:vector size="8" baseType="lpstr">
      <vt:lpstr>Symbol</vt:lpstr>
      <vt:lpstr>Calibri</vt:lpstr>
      <vt:lpstr>Tahoma</vt:lpstr>
      <vt:lpstr>Cambria Math</vt:lpstr>
      <vt:lpstr>Arial</vt:lpstr>
      <vt:lpstr>Tema di Office</vt:lpstr>
      <vt:lpstr>KGPlot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Daniele M. Trucchi</cp:lastModifiedBy>
  <cp:revision>105</cp:revision>
  <dcterms:created xsi:type="dcterms:W3CDTF">2017-05-16T11:45:24Z</dcterms:created>
  <dcterms:modified xsi:type="dcterms:W3CDTF">2019-08-30T08:19:10Z</dcterms:modified>
</cp:coreProperties>
</file>